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8229600" cx="14630400"/>
  <p:notesSz cx="8229600" cy="14630400"/>
  <p:embeddedFontLst>
    <p:embeddedFont>
      <p:font typeface="Playfair Display"/>
      <p:regular r:id="rId20"/>
      <p:bold r:id="rId21"/>
      <p:italic r:id="rId22"/>
      <p:boldItalic r:id="rId23"/>
    </p:embeddedFont>
    <p:embeddedFont>
      <p:font typeface="Source Sans 3"/>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22" Type="http://schemas.openxmlformats.org/officeDocument/2006/relationships/font" Target="fonts/PlayfairDisplay-italic.fntdata"/><Relationship Id="rId21" Type="http://schemas.openxmlformats.org/officeDocument/2006/relationships/font" Target="fonts/PlayfairDisplay-bold.fntdata"/><Relationship Id="rId24" Type="http://schemas.openxmlformats.org/officeDocument/2006/relationships/font" Target="fonts/SourceSans3-regular.fntdata"/><Relationship Id="rId23"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urceSans3-italic.fntdata"/><Relationship Id="rId25" Type="http://schemas.openxmlformats.org/officeDocument/2006/relationships/font" Target="fonts/SourceSans3-bold.fntdata"/><Relationship Id="rId27" Type="http://schemas.openxmlformats.org/officeDocument/2006/relationships/font" Target="fonts/SourceSans3-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pic>
        <p:nvPicPr>
          <p:cNvPr descr="preencoded.png" id="51" name="Google Shape;5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12"/>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pic>
        <p:nvPicPr>
          <p:cNvPr descr="preencoded.png" id="55" name="Google Shape;55;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6" name="Google Shape;56;p1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58" name="Shape 58"/>
        <p:cNvGrpSpPr/>
        <p:nvPr/>
      </p:nvGrpSpPr>
      <p:grpSpPr>
        <a:xfrm>
          <a:off x="0" y="0"/>
          <a:ext cx="0" cy="0"/>
          <a:chOff x="0" y="0"/>
          <a:chExt cx="0" cy="0"/>
        </a:xfrm>
      </p:grpSpPr>
      <p:pic>
        <p:nvPicPr>
          <p:cNvPr descr="preencoded.png" id="59" name="Google Shape;59;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0" name="Google Shape;60;p1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62" name="Shape 62"/>
        <p:cNvGrpSpPr/>
        <p:nvPr/>
      </p:nvGrpSpPr>
      <p:grpSpPr>
        <a:xfrm>
          <a:off x="0" y="0"/>
          <a:ext cx="0" cy="0"/>
          <a:chOff x="0" y="0"/>
          <a:chExt cx="0" cy="0"/>
        </a:xfrm>
      </p:grpSpPr>
      <p:pic>
        <p:nvPicPr>
          <p:cNvPr descr="preencoded.png" id="63" name="Google Shape;63;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4" name="Google Shape;64;p15"/>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66" name="Shape 66"/>
        <p:cNvGrpSpPr/>
        <p:nvPr/>
      </p:nvGrpSpPr>
      <p:grpSpPr>
        <a:xfrm>
          <a:off x="0" y="0"/>
          <a:ext cx="0" cy="0"/>
          <a:chOff x="0" y="0"/>
          <a:chExt cx="0" cy="0"/>
        </a:xfrm>
      </p:grpSpPr>
      <p:pic>
        <p:nvPicPr>
          <p:cNvPr descr="preencoded.png" id="67" name="Google Shape;67;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8" name="Google Shape;68;p16"/>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000000">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FFFFF">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7.png"/><Relationship Id="rId4" Type="http://schemas.openxmlformats.org/officeDocument/2006/relationships/image" Target="../media/image41.png"/><Relationship Id="rId9" Type="http://schemas.openxmlformats.org/officeDocument/2006/relationships/image" Target="../media/image46.png"/><Relationship Id="rId5" Type="http://schemas.openxmlformats.org/officeDocument/2006/relationships/image" Target="../media/image34.png"/><Relationship Id="rId6" Type="http://schemas.openxmlformats.org/officeDocument/2006/relationships/image" Target="../media/image39.png"/><Relationship Id="rId7" Type="http://schemas.openxmlformats.org/officeDocument/2006/relationships/image" Target="../media/image50.png"/><Relationship Id="rId8"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1.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49.png"/><Relationship Id="rId7" Type="http://schemas.openxmlformats.org/officeDocument/2006/relationships/image" Target="../media/image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53.png"/><Relationship Id="rId4" Type="http://schemas.openxmlformats.org/officeDocument/2006/relationships/hyperlink" Target="https://www.nimilicious.com" TargetMode="External"/><Relationship Id="rId5" Type="http://schemas.openxmlformats.org/officeDocument/2006/relationships/image" Target="../media/image56.png"/><Relationship Id="rId6" Type="http://schemas.openxmlformats.org/officeDocument/2006/relationships/hyperlink" Target="https://www.instagram.com/nimiliciousstash" TargetMode="External"/><Relationship Id="rId7"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0.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preencoded.png" id="76" name="Google Shape;76;p18"/>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77" name="Google Shape;77;p18"/>
          <p:cNvSpPr/>
          <p:nvPr/>
        </p:nvSpPr>
        <p:spPr>
          <a:xfrm>
            <a:off x="837724" y="2245995"/>
            <a:ext cx="7468553" cy="1847731"/>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71A2D"/>
              </a:buClr>
              <a:buSzPts val="3850"/>
              <a:buFont typeface="Arial"/>
              <a:buNone/>
            </a:pPr>
            <a:r>
              <a:rPr b="0" i="0" lang="en-US" sz="3850" u="none" cap="none" strike="noStrike">
                <a:solidFill>
                  <a:srgbClr val="371A2D"/>
                </a:solidFill>
                <a:latin typeface="Arial"/>
                <a:ea typeface="Arial"/>
                <a:cs typeface="Arial"/>
                <a:sym typeface="Arial"/>
              </a:rPr>
              <a:t>Nimilicious Stash: Leading the Korean Skincare Revolution</a:t>
            </a:r>
            <a:endParaRPr b="0" i="0" sz="3850" u="none" cap="none" strike="noStrike"/>
          </a:p>
        </p:txBody>
      </p:sp>
      <p:pic>
        <p:nvPicPr>
          <p:cNvPr descr="preencoded.png" id="78" name="Google Shape;78;p18"/>
          <p:cNvPicPr preferRelativeResize="0"/>
          <p:nvPr/>
        </p:nvPicPr>
        <p:blipFill rotWithShape="1">
          <a:blip r:embed="rId4">
            <a:alphaModFix/>
          </a:blip>
          <a:srcRect b="0" l="0" r="0" t="0"/>
          <a:stretch/>
        </p:blipFill>
        <p:spPr>
          <a:xfrm>
            <a:off x="863918" y="4472226"/>
            <a:ext cx="117753" cy="157043"/>
          </a:xfrm>
          <a:prstGeom prst="rect">
            <a:avLst/>
          </a:prstGeom>
          <a:noFill/>
          <a:ln>
            <a:noFill/>
          </a:ln>
        </p:spPr>
      </p:pic>
      <p:sp>
        <p:nvSpPr>
          <p:cNvPr id="79" name="Google Shape;79;p18"/>
          <p:cNvSpPr/>
          <p:nvPr/>
        </p:nvSpPr>
        <p:spPr>
          <a:xfrm>
            <a:off x="1151811" y="4407813"/>
            <a:ext cx="2094548" cy="33504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Key Points</a:t>
            </a:r>
            <a:endParaRPr b="0" i="0" sz="1600" u="none" cap="none" strike="noStrike"/>
          </a:p>
        </p:txBody>
      </p:sp>
      <p:sp>
        <p:nvSpPr>
          <p:cNvPr id="80" name="Google Shape;80;p18"/>
          <p:cNvSpPr/>
          <p:nvPr/>
        </p:nvSpPr>
        <p:spPr>
          <a:xfrm>
            <a:off x="837724" y="4978479"/>
            <a:ext cx="7468553"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Nimilicious Stash blends traditional herbal wisdom with advanced biotechnology to deliver transformative, holistic skincare. Experience the difference of radiant, youthful-looking skin.</a:t>
            </a:r>
            <a:endParaRPr b="0" i="0" sz="16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p:nvPr/>
        </p:nvSpPr>
        <p:spPr>
          <a:xfrm>
            <a:off x="837724" y="1417439"/>
            <a:ext cx="9951720"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71A2D"/>
              </a:buClr>
              <a:buSzPts val="3850"/>
              <a:buFont typeface="Arial"/>
              <a:buNone/>
            </a:pPr>
            <a:r>
              <a:rPr b="0" i="0" lang="en-US" sz="3850" u="none" cap="none" strike="noStrike">
                <a:solidFill>
                  <a:srgbClr val="371A2D"/>
                </a:solidFill>
                <a:latin typeface="Arial"/>
                <a:ea typeface="Arial"/>
                <a:cs typeface="Arial"/>
                <a:sym typeface="Arial"/>
              </a:rPr>
              <a:t>Real Results: Customer Transformations</a:t>
            </a:r>
            <a:endParaRPr b="0" i="0" sz="3850" u="none" cap="none" strike="noStrike"/>
          </a:p>
        </p:txBody>
      </p:sp>
      <p:pic>
        <p:nvPicPr>
          <p:cNvPr descr="preencoded.png" id="218" name="Google Shape;218;p27"/>
          <p:cNvPicPr preferRelativeResize="0"/>
          <p:nvPr/>
        </p:nvPicPr>
        <p:blipFill rotWithShape="1">
          <a:blip r:embed="rId3">
            <a:alphaModFix/>
          </a:blip>
          <a:srcRect b="0" l="0" r="0" t="0"/>
          <a:stretch/>
        </p:blipFill>
        <p:spPr>
          <a:xfrm>
            <a:off x="845344" y="2587585"/>
            <a:ext cx="5236250" cy="2513409"/>
          </a:xfrm>
          <a:prstGeom prst="rect">
            <a:avLst/>
          </a:prstGeom>
          <a:noFill/>
          <a:ln>
            <a:noFill/>
          </a:ln>
        </p:spPr>
      </p:pic>
      <p:pic>
        <p:nvPicPr>
          <p:cNvPr descr="preencoded.png" id="219" name="Google Shape;219;p27"/>
          <p:cNvPicPr preferRelativeResize="0"/>
          <p:nvPr/>
        </p:nvPicPr>
        <p:blipFill rotWithShape="1">
          <a:blip r:embed="rId4">
            <a:alphaModFix/>
          </a:blip>
          <a:srcRect b="0" l="0" r="0" t="0"/>
          <a:stretch/>
        </p:blipFill>
        <p:spPr>
          <a:xfrm>
            <a:off x="6249114" y="2587585"/>
            <a:ext cx="4017169" cy="2513409"/>
          </a:xfrm>
          <a:prstGeom prst="rect">
            <a:avLst/>
          </a:prstGeom>
          <a:noFill/>
          <a:ln>
            <a:noFill/>
          </a:ln>
        </p:spPr>
      </p:pic>
      <p:pic>
        <p:nvPicPr>
          <p:cNvPr descr="preencoded.png" id="220" name="Google Shape;220;p27"/>
          <p:cNvPicPr preferRelativeResize="0"/>
          <p:nvPr/>
        </p:nvPicPr>
        <p:blipFill rotWithShape="1">
          <a:blip r:embed="rId5">
            <a:alphaModFix/>
          </a:blip>
          <a:srcRect b="0" l="0" r="0" t="0"/>
          <a:stretch/>
        </p:blipFill>
        <p:spPr>
          <a:xfrm>
            <a:off x="10433804" y="2587585"/>
            <a:ext cx="3351133" cy="2513409"/>
          </a:xfrm>
          <a:prstGeom prst="rect">
            <a:avLst/>
          </a:prstGeom>
          <a:noFill/>
          <a:ln>
            <a:noFill/>
          </a:ln>
        </p:spPr>
      </p:pic>
      <p:sp>
        <p:nvSpPr>
          <p:cNvPr id="221" name="Google Shape;221;p27"/>
          <p:cNvSpPr/>
          <p:nvPr/>
        </p:nvSpPr>
        <p:spPr>
          <a:xfrm>
            <a:off x="837724" y="5471993"/>
            <a:ext cx="12954952" cy="13401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Our customers consistently report remarkable improvements. Users have seen clearer, more </a:t>
            </a:r>
            <a:r>
              <a:rPr b="0" i="0" lang="en-US" sz="1600" u="none" cap="none" strike="noStrike">
                <a:solidFill>
                  <a:srgbClr val="D75BE2"/>
                </a:solidFill>
                <a:latin typeface="Source Sans 3"/>
                <a:ea typeface="Source Sans 3"/>
                <a:cs typeface="Source Sans 3"/>
                <a:sym typeface="Source Sans 3"/>
              </a:rPr>
              <a:t>glowy skin</a:t>
            </a:r>
            <a:r>
              <a:rPr b="0" i="0" lang="en-US" sz="1600" u="none" cap="none" strike="noStrike">
                <a:solidFill>
                  <a:srgbClr val="432338"/>
                </a:solidFill>
                <a:latin typeface="Source Sans 3"/>
                <a:ea typeface="Source Sans 3"/>
                <a:cs typeface="Source Sans 3"/>
                <a:sym typeface="Source Sans 3"/>
              </a:rPr>
              <a:t> within weeks of consistent use, a testament to our products' efficacy. Testimonials frequently highlight significantly improved hydration, a noticeable reduction in redness, and a much smoother skin texture. Nimilicious Stash’s products are designed to integrate seamlessly into daily routines, making the path to healthier skin effortless and enjoyable.</a:t>
            </a:r>
            <a:endParaRPr b="0" i="0" sz="1600" u="none" cap="none" strike="noStrike"/>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p:nvPr/>
        </p:nvSpPr>
        <p:spPr>
          <a:xfrm>
            <a:off x="787479" y="541377"/>
            <a:ext cx="10212586" cy="579001"/>
          </a:xfrm>
          <a:prstGeom prst="rect">
            <a:avLst/>
          </a:prstGeom>
          <a:noFill/>
          <a:ln>
            <a:noFill/>
          </a:ln>
        </p:spPr>
        <p:txBody>
          <a:bodyPr anchorCtr="0" anchor="t" bIns="0" lIns="0" spcFirstLastPara="1" rIns="0" wrap="square" tIns="0">
            <a:noAutofit/>
          </a:bodyPr>
          <a:lstStyle/>
          <a:p>
            <a:pPr indent="0" lvl="0" marL="0" marR="0" rtl="0" algn="l">
              <a:lnSpc>
                <a:spcPct val="126388"/>
              </a:lnSpc>
              <a:spcBef>
                <a:spcPts val="0"/>
              </a:spcBef>
              <a:spcAft>
                <a:spcPts val="0"/>
              </a:spcAft>
              <a:buClr>
                <a:srgbClr val="371A2D"/>
              </a:buClr>
              <a:buSzPts val="3600"/>
              <a:buFont typeface="Arial"/>
              <a:buNone/>
            </a:pPr>
            <a:r>
              <a:rPr b="0" i="0" lang="en-US" sz="3600" u="none" cap="none" strike="noStrike">
                <a:solidFill>
                  <a:srgbClr val="371A2D"/>
                </a:solidFill>
                <a:latin typeface="Arial"/>
                <a:ea typeface="Arial"/>
                <a:cs typeface="Arial"/>
                <a:sym typeface="Arial"/>
              </a:rPr>
              <a:t>Key Considerations: A Comparative Analysis</a:t>
            </a:r>
            <a:endParaRPr b="0" i="0" sz="3600" u="none" cap="none" strike="noStrike"/>
          </a:p>
        </p:txBody>
      </p:sp>
      <p:sp>
        <p:nvSpPr>
          <p:cNvPr id="228" name="Google Shape;228;p28"/>
          <p:cNvSpPr/>
          <p:nvPr/>
        </p:nvSpPr>
        <p:spPr>
          <a:xfrm>
            <a:off x="787479" y="1514118"/>
            <a:ext cx="13055441" cy="630079"/>
          </a:xfrm>
          <a:prstGeom prst="rect">
            <a:avLst/>
          </a:prstGeom>
          <a:noFill/>
          <a:ln>
            <a:noFill/>
          </a:ln>
        </p:spPr>
        <p:txBody>
          <a:bodyPr anchorCtr="0" anchor="t" bIns="0" lIns="0" spcFirstLastPara="1" rIns="0" wrap="square" tIns="0">
            <a:noAutofit/>
          </a:bodyPr>
          <a:lstStyle/>
          <a:p>
            <a:pPr indent="0" lvl="0" marL="0" marR="0" rtl="0" algn="l">
              <a:lnSpc>
                <a:spcPct val="158064"/>
              </a:lnSpc>
              <a:spcBef>
                <a:spcPts val="0"/>
              </a:spcBef>
              <a:spcAft>
                <a:spcPts val="0"/>
              </a:spcAft>
              <a:buClr>
                <a:srgbClr val="432338"/>
              </a:buClr>
              <a:buSzPts val="1550"/>
              <a:buFont typeface="Source Sans 3"/>
              <a:buNone/>
            </a:pPr>
            <a:r>
              <a:rPr b="0" i="0" lang="en-US" sz="1550" u="none" cap="none" strike="noStrike">
                <a:solidFill>
                  <a:srgbClr val="432338"/>
                </a:solidFill>
                <a:latin typeface="Source Sans 3"/>
                <a:ea typeface="Source Sans 3"/>
                <a:cs typeface="Source Sans 3"/>
                <a:sym typeface="Source Sans 3"/>
              </a:rPr>
              <a:t>This section outlines the essential elements and contrasting viewpoints to facilitate a comprehensive understanding of the topic at hand. We will examine opposing perspectives to highlight critical distinctions and inform our strategic direction.</a:t>
            </a:r>
            <a:endParaRPr b="0" i="0" sz="1550" u="none" cap="none" strike="noStrike"/>
          </a:p>
        </p:txBody>
      </p:sp>
      <p:pic>
        <p:nvPicPr>
          <p:cNvPr descr="preencoded.png" id="229" name="Google Shape;229;p28"/>
          <p:cNvPicPr preferRelativeResize="0"/>
          <p:nvPr/>
        </p:nvPicPr>
        <p:blipFill rotWithShape="1">
          <a:blip r:embed="rId3">
            <a:alphaModFix/>
          </a:blip>
          <a:srcRect b="0" l="0" r="0" t="0"/>
          <a:stretch/>
        </p:blipFill>
        <p:spPr>
          <a:xfrm>
            <a:off x="787479" y="2348553"/>
            <a:ext cx="13055441" cy="5710475"/>
          </a:xfrm>
          <a:prstGeom prst="rect">
            <a:avLst/>
          </a:prstGeom>
          <a:noFill/>
          <a:ln>
            <a:noFill/>
          </a:ln>
        </p:spPr>
      </p:pic>
      <p:sp>
        <p:nvSpPr>
          <p:cNvPr id="230" name="Google Shape;230;p28"/>
          <p:cNvSpPr/>
          <p:nvPr/>
        </p:nvSpPr>
        <p:spPr>
          <a:xfrm>
            <a:off x="10627701" y="6786872"/>
            <a:ext cx="2546498" cy="760078"/>
          </a:xfrm>
          <a:prstGeom prst="rect">
            <a:avLst/>
          </a:prstGeom>
          <a:noFill/>
          <a:ln>
            <a:noFill/>
          </a:ln>
        </p:spPr>
        <p:txBody>
          <a:bodyPr anchorCtr="0" anchor="t" bIns="0" lIns="0" spcFirstLastPara="1" rIns="0" wrap="square" tIns="0">
            <a:noAutofit/>
          </a:bodyPr>
          <a:lstStyle/>
          <a:p>
            <a:pPr indent="0" lvl="0" marL="0" marR="0" rtl="0" algn="ctr">
              <a:lnSpc>
                <a:spcPct val="122222"/>
              </a:lnSpc>
              <a:spcBef>
                <a:spcPts val="0"/>
              </a:spcBef>
              <a:spcAft>
                <a:spcPts val="0"/>
              </a:spcAft>
              <a:buClr>
                <a:srgbClr val="4D4D4D"/>
              </a:buClr>
              <a:buSzPts val="1350"/>
              <a:buFont typeface="Source Sans 3"/>
              <a:buNone/>
            </a:pPr>
            <a:r>
              <a:rPr b="0" i="0" lang="en-US" sz="1350" u="none" cap="none" strike="noStrike">
                <a:solidFill>
                  <a:srgbClr val="4D4D4D"/>
                </a:solidFill>
                <a:latin typeface="Source Sans 3"/>
                <a:ea typeface="Source Sans 3"/>
                <a:cs typeface="Source Sans 3"/>
                <a:sym typeface="Source Sans 3"/>
              </a:rPr>
              <a:t>Gradual glow, barrier strengthening.</a:t>
            </a:r>
            <a:endParaRPr b="0" i="0" sz="1350" u="none" cap="none" strike="noStrike"/>
          </a:p>
        </p:txBody>
      </p:sp>
      <p:pic>
        <p:nvPicPr>
          <p:cNvPr descr="preencoded.png" id="231" name="Google Shape;231;p28"/>
          <p:cNvPicPr preferRelativeResize="0"/>
          <p:nvPr/>
        </p:nvPicPr>
        <p:blipFill rotWithShape="1">
          <a:blip r:embed="rId4">
            <a:alphaModFix/>
          </a:blip>
          <a:srcRect b="0" l="0" r="0" t="0"/>
          <a:stretch/>
        </p:blipFill>
        <p:spPr>
          <a:xfrm>
            <a:off x="9906536" y="6962670"/>
            <a:ext cx="320189" cy="334806"/>
          </a:xfrm>
          <a:prstGeom prst="rect">
            <a:avLst/>
          </a:prstGeom>
          <a:noFill/>
          <a:ln>
            <a:noFill/>
          </a:ln>
        </p:spPr>
      </p:pic>
      <p:sp>
        <p:nvSpPr>
          <p:cNvPr id="232" name="Google Shape;232;p28"/>
          <p:cNvSpPr/>
          <p:nvPr/>
        </p:nvSpPr>
        <p:spPr>
          <a:xfrm>
            <a:off x="11319040" y="5004403"/>
            <a:ext cx="2263641" cy="760078"/>
          </a:xfrm>
          <a:prstGeom prst="rect">
            <a:avLst/>
          </a:prstGeom>
          <a:noFill/>
          <a:ln>
            <a:noFill/>
          </a:ln>
        </p:spPr>
        <p:txBody>
          <a:bodyPr anchorCtr="0" anchor="t" bIns="0" lIns="0" spcFirstLastPara="1" rIns="0" wrap="square" tIns="0">
            <a:noAutofit/>
          </a:bodyPr>
          <a:lstStyle/>
          <a:p>
            <a:pPr indent="0" lvl="0" marL="0" marR="0" rtl="0" algn="ctr">
              <a:lnSpc>
                <a:spcPct val="122222"/>
              </a:lnSpc>
              <a:spcBef>
                <a:spcPts val="0"/>
              </a:spcBef>
              <a:spcAft>
                <a:spcPts val="0"/>
              </a:spcAft>
              <a:buClr>
                <a:srgbClr val="4D4D4D"/>
              </a:buClr>
              <a:buSzPts val="1350"/>
              <a:buFont typeface="Source Sans 3"/>
              <a:buNone/>
            </a:pPr>
            <a:r>
              <a:rPr b="0" i="0" lang="en-US" sz="1350" u="none" cap="none" strike="noStrike">
                <a:solidFill>
                  <a:srgbClr val="4D4D4D"/>
                </a:solidFill>
                <a:latin typeface="Source Sans 3"/>
                <a:ea typeface="Source Sans 3"/>
                <a:cs typeface="Source Sans 3"/>
                <a:sym typeface="Source Sans 3"/>
              </a:rPr>
              <a:t>Multi-step layering (5–10 steps).</a:t>
            </a:r>
            <a:endParaRPr b="0" i="0" sz="1350" u="none" cap="none" strike="noStrike"/>
          </a:p>
        </p:txBody>
      </p:sp>
      <p:pic>
        <p:nvPicPr>
          <p:cNvPr descr="preencoded.png" id="233" name="Google Shape;233;p28"/>
          <p:cNvPicPr preferRelativeResize="0"/>
          <p:nvPr/>
        </p:nvPicPr>
        <p:blipFill rotWithShape="1">
          <a:blip r:embed="rId5">
            <a:alphaModFix/>
          </a:blip>
          <a:srcRect b="0" l="0" r="0" t="0"/>
          <a:stretch/>
        </p:blipFill>
        <p:spPr>
          <a:xfrm>
            <a:off x="10697033" y="5281136"/>
            <a:ext cx="320189" cy="334806"/>
          </a:xfrm>
          <a:prstGeom prst="rect">
            <a:avLst/>
          </a:prstGeom>
          <a:noFill/>
          <a:ln>
            <a:noFill/>
          </a:ln>
        </p:spPr>
      </p:pic>
      <p:sp>
        <p:nvSpPr>
          <p:cNvPr id="234" name="Google Shape;234;p28"/>
          <p:cNvSpPr/>
          <p:nvPr/>
        </p:nvSpPr>
        <p:spPr>
          <a:xfrm>
            <a:off x="10691700" y="3044160"/>
            <a:ext cx="2304726" cy="1115624"/>
          </a:xfrm>
          <a:prstGeom prst="rect">
            <a:avLst/>
          </a:prstGeom>
          <a:noFill/>
          <a:ln>
            <a:noFill/>
          </a:ln>
        </p:spPr>
        <p:txBody>
          <a:bodyPr anchorCtr="0" anchor="t" bIns="0" lIns="0" spcFirstLastPara="1" rIns="0" wrap="square" tIns="0">
            <a:noAutofit/>
          </a:bodyPr>
          <a:lstStyle/>
          <a:p>
            <a:pPr indent="0" lvl="0" marL="0" marR="0" rtl="0" algn="ctr">
              <a:lnSpc>
                <a:spcPct val="122222"/>
              </a:lnSpc>
              <a:spcBef>
                <a:spcPts val="0"/>
              </a:spcBef>
              <a:spcAft>
                <a:spcPts val="0"/>
              </a:spcAft>
              <a:buClr>
                <a:srgbClr val="4D4D4D"/>
              </a:buClr>
              <a:buSzPts val="1350"/>
              <a:buFont typeface="Source Sans 3"/>
              <a:buNone/>
            </a:pPr>
            <a:r>
              <a:rPr b="0" i="0" lang="en-US" sz="1350" u="none" cap="none" strike="noStrike">
                <a:solidFill>
                  <a:srgbClr val="4D4D4D"/>
                </a:solidFill>
                <a:latin typeface="Source Sans 3"/>
                <a:ea typeface="Source Sans 3"/>
                <a:cs typeface="Source Sans 3"/>
                <a:sym typeface="Source Sans 3"/>
              </a:rPr>
              <a:t>Preventive, hydration-focused, long-term results.</a:t>
            </a:r>
            <a:endParaRPr b="0" i="0" sz="1350" u="none" cap="none" strike="noStrike"/>
          </a:p>
        </p:txBody>
      </p:sp>
      <p:pic>
        <p:nvPicPr>
          <p:cNvPr descr="preencoded.png" id="235" name="Google Shape;235;p28"/>
          <p:cNvPicPr preferRelativeResize="0"/>
          <p:nvPr/>
        </p:nvPicPr>
        <p:blipFill rotWithShape="1">
          <a:blip r:embed="rId6">
            <a:alphaModFix/>
          </a:blip>
          <a:srcRect b="0" l="0" r="0" t="0"/>
          <a:stretch/>
        </p:blipFill>
        <p:spPr>
          <a:xfrm>
            <a:off x="9913252" y="3469828"/>
            <a:ext cx="320189" cy="334806"/>
          </a:xfrm>
          <a:prstGeom prst="rect">
            <a:avLst/>
          </a:prstGeom>
          <a:noFill/>
          <a:ln>
            <a:noFill/>
          </a:ln>
        </p:spPr>
      </p:pic>
      <p:sp>
        <p:nvSpPr>
          <p:cNvPr id="236" name="Google Shape;236;p28"/>
          <p:cNvSpPr/>
          <p:nvPr/>
        </p:nvSpPr>
        <p:spPr>
          <a:xfrm>
            <a:off x="1723651" y="6793193"/>
            <a:ext cx="2479537" cy="760078"/>
          </a:xfrm>
          <a:prstGeom prst="rect">
            <a:avLst/>
          </a:prstGeom>
          <a:noFill/>
          <a:ln>
            <a:noFill/>
          </a:ln>
        </p:spPr>
        <p:txBody>
          <a:bodyPr anchorCtr="0" anchor="t" bIns="0" lIns="0" spcFirstLastPara="1" rIns="0" wrap="square" tIns="0">
            <a:noAutofit/>
          </a:bodyPr>
          <a:lstStyle/>
          <a:p>
            <a:pPr indent="0" lvl="0" marL="0" marR="0" rtl="0" algn="ctr">
              <a:lnSpc>
                <a:spcPct val="122222"/>
              </a:lnSpc>
              <a:spcBef>
                <a:spcPts val="0"/>
              </a:spcBef>
              <a:spcAft>
                <a:spcPts val="0"/>
              </a:spcAft>
              <a:buClr>
                <a:srgbClr val="4D4D4D"/>
              </a:buClr>
              <a:buSzPts val="1350"/>
              <a:buFont typeface="Source Sans 3"/>
              <a:buNone/>
            </a:pPr>
            <a:r>
              <a:rPr b="0" i="0" lang="en-US" sz="1350" u="none" cap="none" strike="noStrike">
                <a:solidFill>
                  <a:srgbClr val="4D4D4D"/>
                </a:solidFill>
                <a:latin typeface="Source Sans 3"/>
                <a:ea typeface="Source Sans 3"/>
                <a:cs typeface="Source Sans 3"/>
                <a:sym typeface="Source Sans 3"/>
              </a:rPr>
              <a:t>Faster results, risk of irritation.</a:t>
            </a:r>
            <a:endParaRPr b="0" i="0" sz="1350" u="none" cap="none" strike="noStrike"/>
          </a:p>
        </p:txBody>
      </p:sp>
      <p:pic>
        <p:nvPicPr>
          <p:cNvPr descr="preencoded.png" id="237" name="Google Shape;237;p28"/>
          <p:cNvPicPr preferRelativeResize="0"/>
          <p:nvPr/>
        </p:nvPicPr>
        <p:blipFill rotWithShape="1">
          <a:blip r:embed="rId7">
            <a:alphaModFix/>
          </a:blip>
          <a:srcRect b="0" l="0" r="0" t="0"/>
          <a:stretch/>
        </p:blipFill>
        <p:spPr>
          <a:xfrm>
            <a:off x="4526734" y="6990521"/>
            <a:ext cx="317423" cy="334806"/>
          </a:xfrm>
          <a:prstGeom prst="rect">
            <a:avLst/>
          </a:prstGeom>
          <a:noFill/>
          <a:ln>
            <a:noFill/>
          </a:ln>
        </p:spPr>
      </p:pic>
      <p:sp>
        <p:nvSpPr>
          <p:cNvPr id="238" name="Google Shape;238;p28"/>
          <p:cNvSpPr/>
          <p:nvPr/>
        </p:nvSpPr>
        <p:spPr>
          <a:xfrm>
            <a:off x="1550816" y="4991761"/>
            <a:ext cx="1573488" cy="760078"/>
          </a:xfrm>
          <a:prstGeom prst="rect">
            <a:avLst/>
          </a:prstGeom>
          <a:noFill/>
          <a:ln>
            <a:noFill/>
          </a:ln>
        </p:spPr>
        <p:txBody>
          <a:bodyPr anchorCtr="0" anchor="t" bIns="0" lIns="0" spcFirstLastPara="1" rIns="0" wrap="square" tIns="0">
            <a:noAutofit/>
          </a:bodyPr>
          <a:lstStyle/>
          <a:p>
            <a:pPr indent="0" lvl="0" marL="0" marR="0" rtl="0" algn="ctr">
              <a:lnSpc>
                <a:spcPct val="122222"/>
              </a:lnSpc>
              <a:spcBef>
                <a:spcPts val="0"/>
              </a:spcBef>
              <a:spcAft>
                <a:spcPts val="0"/>
              </a:spcAft>
              <a:buClr>
                <a:srgbClr val="4D4D4D"/>
              </a:buClr>
              <a:buSzPts val="1350"/>
              <a:buFont typeface="Source Sans 3"/>
              <a:buNone/>
            </a:pPr>
            <a:r>
              <a:rPr b="0" i="0" lang="en-US" sz="1350" u="none" cap="none" strike="noStrike">
                <a:solidFill>
                  <a:srgbClr val="4D4D4D"/>
                </a:solidFill>
                <a:latin typeface="Source Sans 3"/>
                <a:ea typeface="Source Sans 3"/>
                <a:cs typeface="Source Sans 3"/>
                <a:sym typeface="Source Sans 3"/>
              </a:rPr>
              <a:t>Minimal (2–4 steps).</a:t>
            </a:r>
            <a:endParaRPr b="0" i="0" sz="1350" u="none" cap="none" strike="noStrike"/>
          </a:p>
        </p:txBody>
      </p:sp>
      <p:pic>
        <p:nvPicPr>
          <p:cNvPr descr="preencoded.png" id="239" name="Google Shape;239;p28"/>
          <p:cNvPicPr preferRelativeResize="0"/>
          <p:nvPr/>
        </p:nvPicPr>
        <p:blipFill rotWithShape="1">
          <a:blip r:embed="rId8">
            <a:alphaModFix/>
          </a:blip>
          <a:srcRect b="0" l="0" r="0" t="0"/>
          <a:stretch/>
        </p:blipFill>
        <p:spPr>
          <a:xfrm>
            <a:off x="3630364" y="5244791"/>
            <a:ext cx="342114" cy="334806"/>
          </a:xfrm>
          <a:prstGeom prst="rect">
            <a:avLst/>
          </a:prstGeom>
          <a:noFill/>
          <a:ln>
            <a:noFill/>
          </a:ln>
        </p:spPr>
      </p:pic>
      <p:sp>
        <p:nvSpPr>
          <p:cNvPr id="240" name="Google Shape;240;p28"/>
          <p:cNvSpPr/>
          <p:nvPr/>
        </p:nvSpPr>
        <p:spPr>
          <a:xfrm>
            <a:off x="1823006" y="3228254"/>
            <a:ext cx="2280629" cy="760078"/>
          </a:xfrm>
          <a:prstGeom prst="rect">
            <a:avLst/>
          </a:prstGeom>
          <a:noFill/>
          <a:ln>
            <a:noFill/>
          </a:ln>
        </p:spPr>
        <p:txBody>
          <a:bodyPr anchorCtr="0" anchor="t" bIns="0" lIns="0" spcFirstLastPara="1" rIns="0" wrap="square" tIns="0">
            <a:noAutofit/>
          </a:bodyPr>
          <a:lstStyle/>
          <a:p>
            <a:pPr indent="0" lvl="0" marL="0" marR="0" rtl="0" algn="ctr">
              <a:lnSpc>
                <a:spcPct val="122222"/>
              </a:lnSpc>
              <a:spcBef>
                <a:spcPts val="0"/>
              </a:spcBef>
              <a:spcAft>
                <a:spcPts val="0"/>
              </a:spcAft>
              <a:buClr>
                <a:srgbClr val="4D4D4D"/>
              </a:buClr>
              <a:buSzPts val="1350"/>
              <a:buFont typeface="Source Sans 3"/>
              <a:buNone/>
            </a:pPr>
            <a:r>
              <a:rPr b="0" i="0" lang="en-US" sz="1350" u="none" cap="none" strike="noStrike">
                <a:solidFill>
                  <a:srgbClr val="4D4D4D"/>
                </a:solidFill>
                <a:latin typeface="Source Sans 3"/>
                <a:ea typeface="Source Sans 3"/>
                <a:cs typeface="Source Sans 3"/>
                <a:sym typeface="Source Sans 3"/>
              </a:rPr>
              <a:t>Quick fixes, targets visible concerns.</a:t>
            </a:r>
            <a:endParaRPr b="0" i="0" sz="1350" u="none" cap="none" strike="noStrike"/>
          </a:p>
        </p:txBody>
      </p:sp>
      <p:pic>
        <p:nvPicPr>
          <p:cNvPr descr="preencoded.png" id="241" name="Google Shape;241;p28"/>
          <p:cNvPicPr preferRelativeResize="0"/>
          <p:nvPr/>
        </p:nvPicPr>
        <p:blipFill rotWithShape="1">
          <a:blip r:embed="rId9">
            <a:alphaModFix/>
          </a:blip>
          <a:srcRect b="0" l="0" r="0" t="0"/>
          <a:stretch/>
        </p:blipFill>
        <p:spPr>
          <a:xfrm>
            <a:off x="4467674" y="3482469"/>
            <a:ext cx="342114" cy="334806"/>
          </a:xfrm>
          <a:prstGeom prst="rect">
            <a:avLst/>
          </a:prstGeom>
          <a:noFill/>
          <a:ln>
            <a:noFill/>
          </a:ln>
        </p:spPr>
      </p:pic>
      <p:sp>
        <p:nvSpPr>
          <p:cNvPr id="242" name="Google Shape;242;p28"/>
          <p:cNvSpPr txBox="1"/>
          <p:nvPr/>
        </p:nvSpPr>
        <p:spPr>
          <a:xfrm>
            <a:off x="5047075" y="4854350"/>
            <a:ext cx="1898700" cy="11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100">
                <a:solidFill>
                  <a:schemeClr val="lt1"/>
                </a:solidFill>
                <a:latin typeface="Playfair Display"/>
                <a:ea typeface="Playfair Display"/>
                <a:cs typeface="Playfair Display"/>
                <a:sym typeface="Playfair Display"/>
              </a:rPr>
              <a:t>Ordinary Skincare</a:t>
            </a:r>
            <a:endParaRPr b="1" sz="3800">
              <a:solidFill>
                <a:schemeClr val="lt1"/>
              </a:solidFill>
              <a:latin typeface="Playfair Display"/>
              <a:ea typeface="Playfair Display"/>
              <a:cs typeface="Playfair Display"/>
              <a:sym typeface="Playfair Display"/>
            </a:endParaRPr>
          </a:p>
        </p:txBody>
      </p:sp>
      <p:sp>
        <p:nvSpPr>
          <p:cNvPr id="243" name="Google Shape;243;p28"/>
          <p:cNvSpPr txBox="1"/>
          <p:nvPr/>
        </p:nvSpPr>
        <p:spPr>
          <a:xfrm>
            <a:off x="7872050" y="4826588"/>
            <a:ext cx="1898700" cy="11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100">
                <a:solidFill>
                  <a:schemeClr val="lt1"/>
                </a:solidFill>
                <a:latin typeface="Playfair Display"/>
                <a:ea typeface="Playfair Display"/>
                <a:cs typeface="Playfair Display"/>
                <a:sym typeface="Playfair Display"/>
              </a:rPr>
              <a:t>Korean Skincare</a:t>
            </a:r>
            <a:endParaRPr b="1" sz="3800">
              <a:solidFill>
                <a:schemeClr val="lt1"/>
              </a:solidFill>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p:nvPr/>
        </p:nvSpPr>
        <p:spPr>
          <a:xfrm>
            <a:off x="837724" y="1686878"/>
            <a:ext cx="3166110"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71A2D"/>
              </a:buClr>
              <a:buSzPts val="1900"/>
              <a:buFont typeface="Arial"/>
              <a:buNone/>
            </a:pPr>
            <a:r>
              <a:rPr b="0" i="0" lang="en-US" sz="1900" u="none" cap="none" strike="noStrike">
                <a:solidFill>
                  <a:srgbClr val="371A2D"/>
                </a:solidFill>
                <a:latin typeface="Arial"/>
                <a:ea typeface="Arial"/>
                <a:cs typeface="Arial"/>
                <a:sym typeface="Arial"/>
              </a:rPr>
              <a:t>Our </a:t>
            </a:r>
            <a:r>
              <a:rPr b="0" i="0" lang="en-US" sz="1900" u="none" cap="none" strike="noStrike">
                <a:solidFill>
                  <a:srgbClr val="D75BE2"/>
                </a:solidFill>
                <a:latin typeface="Arial"/>
                <a:ea typeface="Arial"/>
                <a:cs typeface="Arial"/>
                <a:sym typeface="Arial"/>
              </a:rPr>
              <a:t>Promise</a:t>
            </a:r>
            <a:r>
              <a:rPr b="0" i="0" lang="en-US" sz="1900" u="none" cap="none" strike="noStrike">
                <a:solidFill>
                  <a:srgbClr val="371A2D"/>
                </a:solidFill>
                <a:latin typeface="Arial"/>
                <a:ea typeface="Arial"/>
                <a:cs typeface="Arial"/>
                <a:sym typeface="Arial"/>
              </a:rPr>
              <a:t> to the Planet</a:t>
            </a:r>
            <a:endParaRPr b="0" i="0" sz="1900" u="none" cap="none" strike="noStrike"/>
          </a:p>
        </p:txBody>
      </p:sp>
      <p:sp>
        <p:nvSpPr>
          <p:cNvPr id="250" name="Google Shape;250;p29"/>
          <p:cNvSpPr/>
          <p:nvPr/>
        </p:nvSpPr>
        <p:spPr>
          <a:xfrm>
            <a:off x="837724" y="2204323"/>
            <a:ext cx="12582644"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71A2D"/>
              </a:buClr>
              <a:buSzPts val="3850"/>
              <a:buFont typeface="Arial"/>
              <a:buNone/>
            </a:pPr>
            <a:r>
              <a:rPr b="0" i="0" lang="en-US" sz="3850" u="none" cap="none" strike="noStrike">
                <a:solidFill>
                  <a:srgbClr val="371A2D"/>
                </a:solidFill>
                <a:latin typeface="Arial"/>
                <a:ea typeface="Arial"/>
                <a:cs typeface="Arial"/>
                <a:sym typeface="Arial"/>
              </a:rPr>
              <a:t>Nimilicious Stash’s Commitment to Sustainability</a:t>
            </a:r>
            <a:endParaRPr b="0" i="0" sz="3850" u="none" cap="none" strike="noStrike"/>
          </a:p>
        </p:txBody>
      </p:sp>
      <p:sp>
        <p:nvSpPr>
          <p:cNvPr id="251" name="Google Shape;251;p29"/>
          <p:cNvSpPr/>
          <p:nvPr/>
        </p:nvSpPr>
        <p:spPr>
          <a:xfrm>
            <a:off x="837724" y="3134320"/>
            <a:ext cx="6372701" cy="1599486"/>
          </a:xfrm>
          <a:prstGeom prst="roundRect">
            <a:avLst>
              <a:gd fmla="val 31429"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9"/>
          <p:cNvSpPr/>
          <p:nvPr/>
        </p:nvSpPr>
        <p:spPr>
          <a:xfrm>
            <a:off x="1054775" y="3351371"/>
            <a:ext cx="3486507"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Eco-Friendly Packaging</a:t>
            </a:r>
            <a:endParaRPr b="0" i="0" sz="2300" u="none" cap="none" strike="noStrike"/>
          </a:p>
        </p:txBody>
      </p:sp>
      <p:sp>
        <p:nvSpPr>
          <p:cNvPr id="253" name="Google Shape;253;p29"/>
          <p:cNvSpPr/>
          <p:nvPr/>
        </p:nvSpPr>
        <p:spPr>
          <a:xfrm>
            <a:off x="1054775" y="3846671"/>
            <a:ext cx="5938599"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We prioritize the planet with recyclable and sustainable packaging, minimizing environmental impact.</a:t>
            </a:r>
            <a:endParaRPr b="0" i="0" sz="1600" u="none" cap="none" strike="noStrike"/>
          </a:p>
        </p:txBody>
      </p:sp>
      <p:sp>
        <p:nvSpPr>
          <p:cNvPr id="254" name="Google Shape;254;p29"/>
          <p:cNvSpPr/>
          <p:nvPr/>
        </p:nvSpPr>
        <p:spPr>
          <a:xfrm>
            <a:off x="7419856" y="3134320"/>
            <a:ext cx="6372820" cy="1599486"/>
          </a:xfrm>
          <a:prstGeom prst="roundRect">
            <a:avLst>
              <a:gd fmla="val 31429"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7636907" y="3351371"/>
            <a:ext cx="2989540"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Cruelty-Free Testing</a:t>
            </a:r>
            <a:endParaRPr b="0" i="0" sz="2300" u="none" cap="none" strike="noStrike"/>
          </a:p>
        </p:txBody>
      </p:sp>
      <p:sp>
        <p:nvSpPr>
          <p:cNvPr id="256" name="Google Shape;256;p29"/>
          <p:cNvSpPr/>
          <p:nvPr/>
        </p:nvSpPr>
        <p:spPr>
          <a:xfrm>
            <a:off x="7636907" y="3846671"/>
            <a:ext cx="5938718"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Our dedication to ethical beauty means all products are rigorously tested without any animal involvement.</a:t>
            </a:r>
            <a:endParaRPr b="0" i="0" sz="1600" u="none" cap="none" strike="noStrike"/>
          </a:p>
        </p:txBody>
      </p:sp>
      <p:sp>
        <p:nvSpPr>
          <p:cNvPr id="257" name="Google Shape;257;p29"/>
          <p:cNvSpPr/>
          <p:nvPr/>
        </p:nvSpPr>
        <p:spPr>
          <a:xfrm>
            <a:off x="837724" y="4943237"/>
            <a:ext cx="6372701" cy="1599486"/>
          </a:xfrm>
          <a:prstGeom prst="roundRect">
            <a:avLst>
              <a:gd fmla="val 31429"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1054775" y="5160288"/>
            <a:ext cx="4873823"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Responsibly Sourced Ingredients</a:t>
            </a:r>
            <a:endParaRPr b="0" i="0" sz="2300" u="none" cap="none" strike="noStrike"/>
          </a:p>
        </p:txBody>
      </p:sp>
      <p:sp>
        <p:nvSpPr>
          <p:cNvPr id="259" name="Google Shape;259;p29"/>
          <p:cNvSpPr/>
          <p:nvPr/>
        </p:nvSpPr>
        <p:spPr>
          <a:xfrm>
            <a:off x="1054775" y="5655588"/>
            <a:ext cx="5938599"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Ingredients are carefully sourced from trusted Korean farms, ensuring purity and supporting local communities.</a:t>
            </a:r>
            <a:endParaRPr b="0" i="0" sz="1600" u="none" cap="none" strike="noStrike"/>
          </a:p>
        </p:txBody>
      </p:sp>
      <p:sp>
        <p:nvSpPr>
          <p:cNvPr id="260" name="Google Shape;260;p29"/>
          <p:cNvSpPr/>
          <p:nvPr/>
        </p:nvSpPr>
        <p:spPr>
          <a:xfrm>
            <a:off x="7419856" y="4943237"/>
            <a:ext cx="6372820" cy="1599486"/>
          </a:xfrm>
          <a:prstGeom prst="roundRect">
            <a:avLst>
              <a:gd fmla="val 31429"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7636907" y="5160288"/>
            <a:ext cx="3773805"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Ethical Beauty Alignment</a:t>
            </a:r>
            <a:endParaRPr b="0" i="0" sz="2300" u="none" cap="none" strike="noStrike"/>
          </a:p>
        </p:txBody>
      </p:sp>
      <p:sp>
        <p:nvSpPr>
          <p:cNvPr id="262" name="Google Shape;262;p29"/>
          <p:cNvSpPr/>
          <p:nvPr/>
        </p:nvSpPr>
        <p:spPr>
          <a:xfrm>
            <a:off x="7636907" y="5655588"/>
            <a:ext cx="5938718"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We align with global trends towards ethical consumption, offering beauty that you can feel good about, inside and out.</a:t>
            </a:r>
            <a:endParaRPr b="0" i="0" sz="1600" u="none" cap="none" strike="noStrike"/>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p:nvPr/>
        </p:nvSpPr>
        <p:spPr>
          <a:xfrm>
            <a:off x="837724" y="976432"/>
            <a:ext cx="9963031"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71A2D"/>
              </a:buClr>
              <a:buSzPts val="3850"/>
              <a:buFont typeface="Arial"/>
              <a:buNone/>
            </a:pPr>
            <a:r>
              <a:rPr b="0" i="0" lang="en-US" sz="3850" u="none" cap="none" strike="noStrike">
                <a:solidFill>
                  <a:srgbClr val="371A2D"/>
                </a:solidFill>
                <a:latin typeface="Arial"/>
                <a:ea typeface="Arial"/>
                <a:cs typeface="Arial"/>
                <a:sym typeface="Arial"/>
              </a:rPr>
              <a:t>How Nimilicious Stash Fits Your Routine</a:t>
            </a:r>
            <a:endParaRPr b="0" i="0" sz="3850" u="none" cap="none" strike="noStrike"/>
          </a:p>
        </p:txBody>
      </p:sp>
      <p:sp>
        <p:nvSpPr>
          <p:cNvPr id="269" name="Google Shape;269;p30"/>
          <p:cNvSpPr/>
          <p:nvPr/>
        </p:nvSpPr>
        <p:spPr>
          <a:xfrm>
            <a:off x="837724" y="2094905"/>
            <a:ext cx="7568565" cy="13401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Nimilicious Stash products are ideal for those with </a:t>
            </a:r>
            <a:r>
              <a:rPr b="1" i="0" lang="en-US" sz="1600" u="none" cap="none" strike="noStrike">
                <a:solidFill>
                  <a:srgbClr val="432338"/>
                </a:solidFill>
                <a:latin typeface="Source Sans 3"/>
                <a:ea typeface="Source Sans 3"/>
                <a:cs typeface="Source Sans 3"/>
                <a:sym typeface="Source Sans 3"/>
              </a:rPr>
              <a:t>combination and sensitive skin types</a:t>
            </a:r>
            <a:r>
              <a:rPr b="0" i="0" lang="en-US" sz="1600" u="none" cap="none" strike="noStrike">
                <a:solidFill>
                  <a:srgbClr val="432338"/>
                </a:solidFill>
                <a:latin typeface="Source Sans 3"/>
                <a:ea typeface="Source Sans 3"/>
                <a:cs typeface="Source Sans 3"/>
                <a:sym typeface="Source Sans 3"/>
              </a:rPr>
              <a:t> who are seeking balance, deep hydration, and a natural glow. Our formulations work harmoniously with your skin, helping to regulate oil production in combination areas while providing soothing care for sensitivity.</a:t>
            </a:r>
            <a:endParaRPr b="0" i="0" sz="1600" u="none" cap="none" strike="noStrike"/>
          </a:p>
        </p:txBody>
      </p:sp>
      <p:sp>
        <p:nvSpPr>
          <p:cNvPr id="270" name="Google Shape;270;p30"/>
          <p:cNvSpPr/>
          <p:nvPr/>
        </p:nvSpPr>
        <p:spPr>
          <a:xfrm>
            <a:off x="837724" y="3623548"/>
            <a:ext cx="7568565" cy="13401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Whether you prefer a comprehensive </a:t>
            </a:r>
            <a:r>
              <a:rPr b="1" i="0" lang="en-US" sz="1600" u="none" cap="none" strike="noStrike">
                <a:solidFill>
                  <a:srgbClr val="432338"/>
                </a:solidFill>
                <a:latin typeface="Source Sans 3"/>
                <a:ea typeface="Source Sans 3"/>
                <a:cs typeface="Source Sans 3"/>
                <a:sym typeface="Source Sans 3"/>
              </a:rPr>
              <a:t>multi-step Korean skincare ritual</a:t>
            </a:r>
            <a:r>
              <a:rPr b="0" i="0" lang="en-US" sz="1600" u="none" cap="none" strike="noStrike">
                <a:solidFill>
                  <a:srgbClr val="432338"/>
                </a:solidFill>
                <a:latin typeface="Source Sans 3"/>
                <a:ea typeface="Source Sans 3"/>
                <a:cs typeface="Source Sans 3"/>
                <a:sym typeface="Source Sans 3"/>
              </a:rPr>
              <a:t> or a more </a:t>
            </a:r>
            <a:r>
              <a:rPr b="1" i="0" lang="en-US" sz="1600" u="none" cap="none" strike="noStrike">
                <a:solidFill>
                  <a:srgbClr val="432338"/>
                </a:solidFill>
                <a:latin typeface="Source Sans 3"/>
                <a:ea typeface="Source Sans 3"/>
                <a:cs typeface="Source Sans 3"/>
                <a:sym typeface="Source Sans 3"/>
              </a:rPr>
              <a:t>minimalist regimen</a:t>
            </a:r>
            <a:r>
              <a:rPr b="0" i="0" lang="en-US" sz="1600" u="none" cap="none" strike="noStrike">
                <a:solidFill>
                  <a:srgbClr val="432338"/>
                </a:solidFill>
                <a:latin typeface="Source Sans 3"/>
                <a:ea typeface="Source Sans 3"/>
                <a:cs typeface="Source Sans 3"/>
                <a:sym typeface="Source Sans 3"/>
              </a:rPr>
              <a:t>, our products seamlessly integrate into any routine. Each item is designed to complement others, building layers of benefits without feeling heavy or overwhelming.</a:t>
            </a:r>
            <a:endParaRPr b="0" i="0" sz="1600" u="none" cap="none" strike="noStrike"/>
          </a:p>
        </p:txBody>
      </p:sp>
      <p:sp>
        <p:nvSpPr>
          <p:cNvPr id="271" name="Google Shape;271;p30"/>
          <p:cNvSpPr/>
          <p:nvPr/>
        </p:nvSpPr>
        <p:spPr>
          <a:xfrm>
            <a:off x="837724" y="5152192"/>
            <a:ext cx="7568565"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Our philosophy encourages a focus on </a:t>
            </a:r>
            <a:r>
              <a:rPr b="1" i="0" lang="en-US" sz="1600" u="none" cap="none" strike="noStrike">
                <a:solidFill>
                  <a:srgbClr val="432338"/>
                </a:solidFill>
                <a:latin typeface="Source Sans 3"/>
                <a:ea typeface="Source Sans 3"/>
                <a:cs typeface="Source Sans 3"/>
                <a:sym typeface="Source Sans 3"/>
              </a:rPr>
              <a:t>long-term skin health</a:t>
            </a:r>
            <a:r>
              <a:rPr b="0" i="0" lang="en-US" sz="1600" u="none" cap="none" strike="noStrike">
                <a:solidFill>
                  <a:srgbClr val="432338"/>
                </a:solidFill>
                <a:latin typeface="Source Sans 3"/>
                <a:ea typeface="Source Sans 3"/>
                <a:cs typeface="Source Sans 3"/>
                <a:sym typeface="Source Sans 3"/>
              </a:rPr>
              <a:t> over quick fixes. By nourishing and supporting your skin's natural functions, Nimilicious Stash promotes lasting radiance and resilience, helping you achieve healthy, beautiful skin every day.</a:t>
            </a:r>
            <a:endParaRPr b="0" i="0" sz="1600" u="none" cap="none" strike="noStrike"/>
          </a:p>
        </p:txBody>
      </p:sp>
      <p:pic>
        <p:nvPicPr>
          <p:cNvPr descr="preencoded.png" id="272" name="Google Shape;272;p30"/>
          <p:cNvPicPr preferRelativeResize="0"/>
          <p:nvPr/>
        </p:nvPicPr>
        <p:blipFill rotWithShape="1">
          <a:blip r:embed="rId3">
            <a:alphaModFix/>
          </a:blip>
          <a:srcRect b="0" l="0" r="0" t="0"/>
          <a:stretch/>
        </p:blipFill>
        <p:spPr>
          <a:xfrm>
            <a:off x="8924925" y="2142053"/>
            <a:ext cx="4875371" cy="48753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1"/>
          <p:cNvSpPr/>
          <p:nvPr/>
        </p:nvSpPr>
        <p:spPr>
          <a:xfrm>
            <a:off x="607338" y="417552"/>
            <a:ext cx="3348157" cy="223361"/>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71A2D"/>
              </a:buClr>
              <a:buSzPts val="1400"/>
              <a:buFont typeface="Arial"/>
              <a:buNone/>
            </a:pPr>
            <a:r>
              <a:rPr b="0" i="0" lang="en-US" sz="1400" u="none" cap="none" strike="noStrike">
                <a:solidFill>
                  <a:srgbClr val="371A2D"/>
                </a:solidFill>
                <a:latin typeface="Arial"/>
                <a:ea typeface="Arial"/>
                <a:cs typeface="Arial"/>
                <a:sym typeface="Arial"/>
              </a:rPr>
              <a:t>Leading the </a:t>
            </a:r>
            <a:r>
              <a:rPr b="0" i="0" lang="en-US" sz="1400" u="none" cap="none" strike="noStrike">
                <a:solidFill>
                  <a:srgbClr val="D75BE2"/>
                </a:solidFill>
                <a:latin typeface="Arial"/>
                <a:ea typeface="Arial"/>
                <a:cs typeface="Arial"/>
                <a:sym typeface="Arial"/>
              </a:rPr>
              <a:t>Next Chapter</a:t>
            </a:r>
            <a:r>
              <a:rPr b="0" i="0" lang="en-US" sz="1400" u="none" cap="none" strike="noStrike">
                <a:solidFill>
                  <a:srgbClr val="371A2D"/>
                </a:solidFill>
                <a:latin typeface="Arial"/>
                <a:ea typeface="Arial"/>
                <a:cs typeface="Arial"/>
                <a:sym typeface="Arial"/>
              </a:rPr>
              <a:t> in K-Beauty</a:t>
            </a:r>
            <a:endParaRPr b="0" i="0" sz="1400" u="none" cap="none" strike="noStrike"/>
          </a:p>
        </p:txBody>
      </p:sp>
      <p:sp>
        <p:nvSpPr>
          <p:cNvPr id="279" name="Google Shape;279;p31"/>
          <p:cNvSpPr/>
          <p:nvPr/>
        </p:nvSpPr>
        <p:spPr>
          <a:xfrm>
            <a:off x="607338" y="792718"/>
            <a:ext cx="6323290" cy="44660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71A2D"/>
              </a:buClr>
              <a:buSzPts val="2800"/>
              <a:buFont typeface="Arial"/>
              <a:buNone/>
            </a:pPr>
            <a:r>
              <a:rPr b="0" i="0" lang="en-US" sz="2800" u="none" cap="none" strike="noStrike">
                <a:solidFill>
                  <a:srgbClr val="371A2D"/>
                </a:solidFill>
                <a:latin typeface="Arial"/>
                <a:ea typeface="Arial"/>
                <a:cs typeface="Arial"/>
                <a:sym typeface="Arial"/>
              </a:rPr>
              <a:t>Market Position &amp; Growth Potential</a:t>
            </a:r>
            <a:endParaRPr b="0" i="0" sz="2800" u="none" cap="none" strike="noStrike"/>
          </a:p>
        </p:txBody>
      </p:sp>
      <p:pic>
        <p:nvPicPr>
          <p:cNvPr descr="preencoded.png" id="280" name="Google Shape;280;p31"/>
          <p:cNvPicPr preferRelativeResize="0"/>
          <p:nvPr/>
        </p:nvPicPr>
        <p:blipFill rotWithShape="1">
          <a:blip r:embed="rId3">
            <a:alphaModFix/>
          </a:blip>
          <a:srcRect b="0" l="0" r="0" t="0"/>
          <a:stretch/>
        </p:blipFill>
        <p:spPr>
          <a:xfrm>
            <a:off x="855464" y="1467088"/>
            <a:ext cx="12919353" cy="6726674"/>
          </a:xfrm>
          <a:prstGeom prst="rect">
            <a:avLst/>
          </a:prstGeom>
          <a:noFill/>
          <a:ln>
            <a:noFill/>
          </a:ln>
        </p:spPr>
      </p:pic>
      <p:pic>
        <p:nvPicPr>
          <p:cNvPr descr="preencoded.png" id="281" name="Google Shape;281;p31"/>
          <p:cNvPicPr preferRelativeResize="0"/>
          <p:nvPr/>
        </p:nvPicPr>
        <p:blipFill rotWithShape="1">
          <a:blip r:embed="rId4">
            <a:alphaModFix/>
          </a:blip>
          <a:srcRect b="0" l="0" r="0" t="0"/>
          <a:stretch/>
        </p:blipFill>
        <p:spPr>
          <a:xfrm>
            <a:off x="7277252" y="6591287"/>
            <a:ext cx="670779" cy="670779"/>
          </a:xfrm>
          <a:prstGeom prst="rect">
            <a:avLst/>
          </a:prstGeom>
          <a:noFill/>
          <a:ln>
            <a:noFill/>
          </a:ln>
        </p:spPr>
      </p:pic>
      <p:sp>
        <p:nvSpPr>
          <p:cNvPr id="282" name="Google Shape;282;p31"/>
          <p:cNvSpPr/>
          <p:nvPr/>
        </p:nvSpPr>
        <p:spPr>
          <a:xfrm>
            <a:off x="4199424" y="6603655"/>
            <a:ext cx="2840749" cy="354884"/>
          </a:xfrm>
          <a:prstGeom prst="rect">
            <a:avLst/>
          </a:prstGeom>
          <a:noFill/>
          <a:ln>
            <a:noFill/>
          </a:ln>
        </p:spPr>
        <p:txBody>
          <a:bodyPr anchorCtr="0" anchor="t" bIns="0" lIns="0" spcFirstLastPara="1" rIns="0" wrap="square" tIns="0">
            <a:noAutofit/>
          </a:bodyPr>
          <a:lstStyle/>
          <a:p>
            <a:pPr indent="0" lvl="0" marL="0" marR="0" rtl="0" algn="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External Influences</a:t>
            </a:r>
            <a:endParaRPr b="0" i="0" sz="1250" u="none" cap="none" strike="noStrike"/>
          </a:p>
        </p:txBody>
      </p:sp>
      <p:sp>
        <p:nvSpPr>
          <p:cNvPr id="283" name="Google Shape;283;p31"/>
          <p:cNvSpPr/>
          <p:nvPr/>
        </p:nvSpPr>
        <p:spPr>
          <a:xfrm>
            <a:off x="2130070" y="7065864"/>
            <a:ext cx="4910103" cy="301850"/>
          </a:xfrm>
          <a:prstGeom prst="rect">
            <a:avLst/>
          </a:prstGeom>
          <a:noFill/>
          <a:ln>
            <a:noFill/>
          </a:ln>
        </p:spPr>
        <p:txBody>
          <a:bodyPr anchorCtr="0" anchor="t" bIns="0" lIns="0" spcFirstLastPara="1" rIns="0" wrap="square" tIns="0">
            <a:noAutofit/>
          </a:bodyPr>
          <a:lstStyle/>
          <a:p>
            <a:pPr indent="0" lvl="0" marL="0" marR="0" rtl="0" algn="r">
              <a:lnSpc>
                <a:spcPct val="128571"/>
              </a:lnSpc>
              <a:spcBef>
                <a:spcPts val="0"/>
              </a:spcBef>
              <a:spcAft>
                <a:spcPts val="0"/>
              </a:spcAft>
              <a:buClr>
                <a:srgbClr val="432338"/>
              </a:buClr>
              <a:buSzPts val="1050"/>
              <a:buFont typeface="Source Sans 3"/>
              <a:buNone/>
            </a:pPr>
            <a:r>
              <a:rPr b="0" i="0" lang="en-US" sz="1050" u="none" cap="none" strike="noStrike">
                <a:solidFill>
                  <a:srgbClr val="432338"/>
                </a:solidFill>
                <a:latin typeface="Source Sans 3"/>
                <a:ea typeface="Source Sans 3"/>
                <a:cs typeface="Source Sans 3"/>
                <a:sym typeface="Source Sans 3"/>
              </a:rPr>
              <a:t>Trends, retail partners, and regulations.</a:t>
            </a:r>
            <a:endParaRPr b="0" i="0" sz="1050" u="none" cap="none" strike="noStrike"/>
          </a:p>
        </p:txBody>
      </p:sp>
      <p:pic>
        <p:nvPicPr>
          <p:cNvPr descr="preencoded.png" id="284" name="Google Shape;284;p31"/>
          <p:cNvPicPr preferRelativeResize="0"/>
          <p:nvPr/>
        </p:nvPicPr>
        <p:blipFill rotWithShape="1">
          <a:blip r:embed="rId5">
            <a:alphaModFix/>
          </a:blip>
          <a:srcRect b="0" l="0" r="0" t="0"/>
          <a:stretch/>
        </p:blipFill>
        <p:spPr>
          <a:xfrm>
            <a:off x="6295608" y="5060863"/>
            <a:ext cx="670779" cy="670779"/>
          </a:xfrm>
          <a:prstGeom prst="rect">
            <a:avLst/>
          </a:prstGeom>
          <a:noFill/>
          <a:ln>
            <a:noFill/>
          </a:ln>
        </p:spPr>
      </p:pic>
      <p:sp>
        <p:nvSpPr>
          <p:cNvPr id="285" name="Google Shape;285;p31"/>
          <p:cNvSpPr/>
          <p:nvPr/>
        </p:nvSpPr>
        <p:spPr>
          <a:xfrm>
            <a:off x="2945906" y="5047447"/>
            <a:ext cx="3128346" cy="354884"/>
          </a:xfrm>
          <a:prstGeom prst="rect">
            <a:avLst/>
          </a:prstGeom>
          <a:noFill/>
          <a:ln>
            <a:noFill/>
          </a:ln>
        </p:spPr>
        <p:txBody>
          <a:bodyPr anchorCtr="0" anchor="t" bIns="0" lIns="0" spcFirstLastPara="1" rIns="0" wrap="square" tIns="0">
            <a:noAutofit/>
          </a:bodyPr>
          <a:lstStyle/>
          <a:p>
            <a:pPr indent="0" lvl="0" marL="0" marR="0" rtl="0" algn="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Growth Opportunities</a:t>
            </a:r>
            <a:endParaRPr b="0" i="0" sz="1250" u="none" cap="none" strike="noStrike"/>
          </a:p>
        </p:txBody>
      </p:sp>
      <p:sp>
        <p:nvSpPr>
          <p:cNvPr id="286" name="Google Shape;286;p31"/>
          <p:cNvSpPr/>
          <p:nvPr/>
        </p:nvSpPr>
        <p:spPr>
          <a:xfrm>
            <a:off x="1164149" y="5509656"/>
            <a:ext cx="4910102" cy="301850"/>
          </a:xfrm>
          <a:prstGeom prst="rect">
            <a:avLst/>
          </a:prstGeom>
          <a:noFill/>
          <a:ln>
            <a:noFill/>
          </a:ln>
        </p:spPr>
        <p:txBody>
          <a:bodyPr anchorCtr="0" anchor="t" bIns="0" lIns="0" spcFirstLastPara="1" rIns="0" wrap="square" tIns="0">
            <a:noAutofit/>
          </a:bodyPr>
          <a:lstStyle/>
          <a:p>
            <a:pPr indent="0" lvl="0" marL="0" marR="0" rtl="0" algn="r">
              <a:lnSpc>
                <a:spcPct val="128571"/>
              </a:lnSpc>
              <a:spcBef>
                <a:spcPts val="0"/>
              </a:spcBef>
              <a:spcAft>
                <a:spcPts val="0"/>
              </a:spcAft>
              <a:buClr>
                <a:srgbClr val="432338"/>
              </a:buClr>
              <a:buSzPts val="1050"/>
              <a:buFont typeface="Source Sans 3"/>
              <a:buNone/>
            </a:pPr>
            <a:r>
              <a:rPr b="0" i="0" lang="en-US" sz="1050" u="none" cap="none" strike="noStrike">
                <a:solidFill>
                  <a:srgbClr val="432338"/>
                </a:solidFill>
                <a:latin typeface="Source Sans 3"/>
                <a:ea typeface="Source Sans 3"/>
                <a:cs typeface="Source Sans 3"/>
                <a:sym typeface="Source Sans 3"/>
              </a:rPr>
              <a:t>Regional expansion and product lines.</a:t>
            </a:r>
            <a:endParaRPr b="0" i="0" sz="1050" u="none" cap="none" strike="noStrike"/>
          </a:p>
        </p:txBody>
      </p:sp>
      <p:pic>
        <p:nvPicPr>
          <p:cNvPr descr="preencoded.png" id="287" name="Google Shape;287;p31"/>
          <p:cNvPicPr preferRelativeResize="0"/>
          <p:nvPr/>
        </p:nvPicPr>
        <p:blipFill rotWithShape="1">
          <a:blip r:embed="rId6">
            <a:alphaModFix/>
          </a:blip>
          <a:srcRect b="0" l="0" r="0" t="0"/>
          <a:stretch/>
        </p:blipFill>
        <p:spPr>
          <a:xfrm>
            <a:off x="6322440" y="3370500"/>
            <a:ext cx="670779" cy="670779"/>
          </a:xfrm>
          <a:prstGeom prst="rect">
            <a:avLst/>
          </a:prstGeom>
          <a:noFill/>
          <a:ln>
            <a:noFill/>
          </a:ln>
        </p:spPr>
      </p:pic>
      <p:sp>
        <p:nvSpPr>
          <p:cNvPr id="288" name="Google Shape;288;p31"/>
          <p:cNvSpPr/>
          <p:nvPr/>
        </p:nvSpPr>
        <p:spPr>
          <a:xfrm>
            <a:off x="3233502" y="3370500"/>
            <a:ext cx="2840749" cy="354884"/>
          </a:xfrm>
          <a:prstGeom prst="rect">
            <a:avLst/>
          </a:prstGeom>
          <a:noFill/>
          <a:ln>
            <a:noFill/>
          </a:ln>
        </p:spPr>
        <p:txBody>
          <a:bodyPr anchorCtr="0" anchor="t" bIns="0" lIns="0" spcFirstLastPara="1" rIns="0" wrap="square" tIns="0">
            <a:noAutofit/>
          </a:bodyPr>
          <a:lstStyle/>
          <a:p>
            <a:pPr indent="0" lvl="0" marL="0" marR="0" rtl="0" algn="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Primary Market</a:t>
            </a:r>
            <a:endParaRPr b="0" i="0" sz="1250" u="none" cap="none" strike="noStrike"/>
          </a:p>
        </p:txBody>
      </p:sp>
      <p:sp>
        <p:nvSpPr>
          <p:cNvPr id="289" name="Google Shape;289;p31"/>
          <p:cNvSpPr/>
          <p:nvPr/>
        </p:nvSpPr>
        <p:spPr>
          <a:xfrm>
            <a:off x="1164149" y="3832708"/>
            <a:ext cx="4910102" cy="301850"/>
          </a:xfrm>
          <a:prstGeom prst="rect">
            <a:avLst/>
          </a:prstGeom>
          <a:noFill/>
          <a:ln>
            <a:noFill/>
          </a:ln>
        </p:spPr>
        <p:txBody>
          <a:bodyPr anchorCtr="0" anchor="t" bIns="0" lIns="0" spcFirstLastPara="1" rIns="0" wrap="square" tIns="0">
            <a:noAutofit/>
          </a:bodyPr>
          <a:lstStyle/>
          <a:p>
            <a:pPr indent="0" lvl="0" marL="0" marR="0" rtl="0" algn="r">
              <a:lnSpc>
                <a:spcPct val="128571"/>
              </a:lnSpc>
              <a:spcBef>
                <a:spcPts val="0"/>
              </a:spcBef>
              <a:spcAft>
                <a:spcPts val="0"/>
              </a:spcAft>
              <a:buClr>
                <a:srgbClr val="432338"/>
              </a:buClr>
              <a:buSzPts val="1050"/>
              <a:buFont typeface="Source Sans 3"/>
              <a:buNone/>
            </a:pPr>
            <a:r>
              <a:rPr b="0" i="0" lang="en-US" sz="1050" u="none" cap="none" strike="noStrike">
                <a:solidFill>
                  <a:srgbClr val="432338"/>
                </a:solidFill>
                <a:latin typeface="Source Sans 3"/>
                <a:ea typeface="Source Sans 3"/>
                <a:cs typeface="Source Sans 3"/>
                <a:sym typeface="Source Sans 3"/>
              </a:rPr>
              <a:t>Dedicated K-beauty consumers and fans.</a:t>
            </a:r>
            <a:endParaRPr b="0" i="0" sz="1050" u="none" cap="none" strike="noStrike"/>
          </a:p>
        </p:txBody>
      </p:sp>
      <p:pic>
        <p:nvPicPr>
          <p:cNvPr descr="preencoded.png" id="290" name="Google Shape;290;p31"/>
          <p:cNvPicPr preferRelativeResize="0"/>
          <p:nvPr/>
        </p:nvPicPr>
        <p:blipFill rotWithShape="1">
          <a:blip r:embed="rId7">
            <a:alphaModFix/>
          </a:blip>
          <a:srcRect b="0" l="0" r="0" t="0"/>
          <a:stretch/>
        </p:blipFill>
        <p:spPr>
          <a:xfrm>
            <a:off x="7503010" y="1774046"/>
            <a:ext cx="670779" cy="670779"/>
          </a:xfrm>
          <a:prstGeom prst="rect">
            <a:avLst/>
          </a:prstGeom>
          <a:noFill/>
          <a:ln>
            <a:noFill/>
          </a:ln>
        </p:spPr>
      </p:pic>
      <p:sp>
        <p:nvSpPr>
          <p:cNvPr id="291" name="Google Shape;291;p31"/>
          <p:cNvSpPr/>
          <p:nvPr/>
        </p:nvSpPr>
        <p:spPr>
          <a:xfrm>
            <a:off x="4414073" y="1774046"/>
            <a:ext cx="2840749" cy="354884"/>
          </a:xfrm>
          <a:prstGeom prst="rect">
            <a:avLst/>
          </a:prstGeom>
          <a:noFill/>
          <a:ln>
            <a:noFill/>
          </a:ln>
        </p:spPr>
        <p:txBody>
          <a:bodyPr anchorCtr="0" anchor="t" bIns="0" lIns="0" spcFirstLastPara="1" rIns="0" wrap="square" tIns="0">
            <a:noAutofit/>
          </a:bodyPr>
          <a:lstStyle/>
          <a:p>
            <a:pPr indent="0" lvl="0" marL="0" marR="0" rtl="0" algn="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Core Brand</a:t>
            </a:r>
            <a:endParaRPr b="0" i="0" sz="1250" u="none" cap="none" strike="noStrike"/>
          </a:p>
        </p:txBody>
      </p:sp>
      <p:sp>
        <p:nvSpPr>
          <p:cNvPr id="292" name="Google Shape;292;p31"/>
          <p:cNvSpPr/>
          <p:nvPr/>
        </p:nvSpPr>
        <p:spPr>
          <a:xfrm>
            <a:off x="2344720" y="2236254"/>
            <a:ext cx="4910103" cy="301851"/>
          </a:xfrm>
          <a:prstGeom prst="rect">
            <a:avLst/>
          </a:prstGeom>
          <a:noFill/>
          <a:ln>
            <a:noFill/>
          </a:ln>
        </p:spPr>
        <p:txBody>
          <a:bodyPr anchorCtr="0" anchor="t" bIns="0" lIns="0" spcFirstLastPara="1" rIns="0" wrap="square" tIns="0">
            <a:noAutofit/>
          </a:bodyPr>
          <a:lstStyle/>
          <a:p>
            <a:pPr indent="0" lvl="0" marL="0" marR="0" rtl="0" algn="r">
              <a:lnSpc>
                <a:spcPct val="128571"/>
              </a:lnSpc>
              <a:spcBef>
                <a:spcPts val="0"/>
              </a:spcBef>
              <a:spcAft>
                <a:spcPts val="0"/>
              </a:spcAft>
              <a:buClr>
                <a:srgbClr val="432338"/>
              </a:buClr>
              <a:buSzPts val="1050"/>
              <a:buFont typeface="Source Sans 3"/>
              <a:buNone/>
            </a:pPr>
            <a:r>
              <a:rPr b="0" i="0" lang="en-US" sz="1050" u="none" cap="none" strike="noStrike">
                <a:solidFill>
                  <a:srgbClr val="432338"/>
                </a:solidFill>
                <a:latin typeface="Source Sans 3"/>
                <a:ea typeface="Source Sans 3"/>
                <a:cs typeface="Source Sans 3"/>
                <a:sym typeface="Source Sans 3"/>
              </a:rPr>
              <a:t>Nimilicious Stash unique K-beauty identity.</a:t>
            </a:r>
            <a:endParaRPr b="0" i="0" sz="1050" u="none" cap="none" strike="noStrike"/>
          </a:p>
        </p:txBody>
      </p:sp>
      <p:sp>
        <p:nvSpPr>
          <p:cNvPr id="293" name="Google Shape;293;p31"/>
          <p:cNvSpPr/>
          <p:nvPr/>
        </p:nvSpPr>
        <p:spPr>
          <a:xfrm>
            <a:off x="607338" y="8364498"/>
            <a:ext cx="13415724" cy="728662"/>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432338"/>
              </a:buClr>
              <a:buSzPts val="1150"/>
              <a:buFont typeface="Source Sans 3"/>
              <a:buNone/>
            </a:pPr>
            <a:r>
              <a:rPr b="0" i="0" lang="en-US" sz="1150" u="none" cap="none" strike="noStrike">
                <a:solidFill>
                  <a:srgbClr val="432338"/>
                </a:solidFill>
                <a:latin typeface="Source Sans 3"/>
                <a:ea typeface="Source Sans 3"/>
                <a:cs typeface="Source Sans 3"/>
                <a:sym typeface="Source Sans 3"/>
              </a:rPr>
              <a:t>Nimilicious Stash is strategically positioned as an emerging brand within the burgeoning global K-beauty market, projected to exceed </a:t>
            </a:r>
            <a:r>
              <a:rPr b="1" i="0" lang="en-US" sz="1150" u="none" cap="none" strike="noStrike">
                <a:solidFill>
                  <a:srgbClr val="432338"/>
                </a:solidFill>
                <a:latin typeface="Source Sans 3"/>
                <a:ea typeface="Source Sans 3"/>
                <a:cs typeface="Source Sans 3"/>
                <a:sym typeface="Source Sans 3"/>
              </a:rPr>
              <a:t>$20 billion</a:t>
            </a:r>
            <a:r>
              <a:rPr b="0" i="0" lang="en-US" sz="1150" u="none" cap="none" strike="noStrike">
                <a:solidFill>
                  <a:srgbClr val="432338"/>
                </a:solidFill>
                <a:latin typeface="Source Sans 3"/>
                <a:ea typeface="Source Sans 3"/>
                <a:cs typeface="Source Sans 3"/>
                <a:sym typeface="Source Sans 3"/>
              </a:rPr>
              <a:t> by 2025. Our unique blend of tradition and innovation appeals directly to both millennials and Gen Z, who actively seek authentic, effective, and ethically produced skincare solutions. We are poised for significant international expansion, leveraging a robust digital-first marketing strategy and strategic influencer partnerships to reach new audiences worldwide.</a:t>
            </a:r>
            <a:endParaRPr b="0" i="0" sz="1150" u="none" cap="none" strike="noStrike"/>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descr="preencoded.png" id="299" name="Google Shape;299;p3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00" name="Google Shape;300;p32"/>
          <p:cNvSpPr/>
          <p:nvPr/>
        </p:nvSpPr>
        <p:spPr>
          <a:xfrm>
            <a:off x="837724" y="1390293"/>
            <a:ext cx="7468553" cy="1231821"/>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71A2D"/>
              </a:buClr>
              <a:buSzPts val="3850"/>
              <a:buFont typeface="Arial"/>
              <a:buNone/>
            </a:pPr>
            <a:r>
              <a:rPr b="0" i="0" lang="en-US" sz="3850" u="none" cap="none" strike="noStrike">
                <a:solidFill>
                  <a:srgbClr val="371A2D"/>
                </a:solidFill>
                <a:latin typeface="Arial"/>
                <a:ea typeface="Arial"/>
                <a:cs typeface="Arial"/>
                <a:sym typeface="Arial"/>
              </a:rPr>
              <a:t>Join the Nimilicious Stash Journey</a:t>
            </a:r>
            <a:endParaRPr b="0" i="0" sz="3850" u="none" cap="none" strike="noStrike"/>
          </a:p>
        </p:txBody>
      </p:sp>
      <p:sp>
        <p:nvSpPr>
          <p:cNvPr id="301" name="Google Shape;301;p32"/>
          <p:cNvSpPr/>
          <p:nvPr/>
        </p:nvSpPr>
        <p:spPr>
          <a:xfrm>
            <a:off x="1151811" y="3250287"/>
            <a:ext cx="7154466" cy="2463403"/>
          </a:xfrm>
          <a:prstGeom prst="rect">
            <a:avLst/>
          </a:prstGeom>
          <a:noFill/>
          <a:ln>
            <a:noFill/>
          </a:ln>
        </p:spPr>
        <p:txBody>
          <a:bodyPr anchorCtr="0" anchor="t" bIns="0" lIns="0" spcFirstLastPara="1" rIns="0" wrap="square" tIns="0">
            <a:noAutofit/>
          </a:bodyPr>
          <a:lstStyle/>
          <a:p>
            <a:pPr indent="0" lvl="0" marL="0" marR="0" rtl="0" algn="l">
              <a:lnSpc>
                <a:spcPct val="124193"/>
              </a:lnSpc>
              <a:spcBef>
                <a:spcPts val="0"/>
              </a:spcBef>
              <a:spcAft>
                <a:spcPts val="0"/>
              </a:spcAft>
              <a:buClr>
                <a:srgbClr val="371A2D"/>
              </a:buClr>
              <a:buSzPts val="3100"/>
              <a:buFont typeface="Arial"/>
              <a:buNone/>
            </a:pPr>
            <a:r>
              <a:rPr b="0" i="0" lang="en-US" sz="3100" u="none" cap="none" strike="noStrike">
                <a:solidFill>
                  <a:srgbClr val="371A2D"/>
                </a:solidFill>
                <a:latin typeface="Arial"/>
                <a:ea typeface="Arial"/>
                <a:cs typeface="Arial"/>
                <a:sym typeface="Arial"/>
              </a:rPr>
              <a:t>Experience Korean skincare innovation rooted in nature and science, and unlock your skin’s natural glow with Nimilicious Stash today.</a:t>
            </a:r>
            <a:endParaRPr b="0" i="0" sz="3100" u="none" cap="none" strike="noStrike"/>
          </a:p>
        </p:txBody>
      </p:sp>
      <p:sp>
        <p:nvSpPr>
          <p:cNvPr id="302" name="Google Shape;302;p32"/>
          <p:cNvSpPr/>
          <p:nvPr/>
        </p:nvSpPr>
        <p:spPr>
          <a:xfrm>
            <a:off x="837724" y="2936200"/>
            <a:ext cx="22860" cy="3091577"/>
          </a:xfrm>
          <a:prstGeom prst="rect">
            <a:avLst/>
          </a:prstGeom>
          <a:solidFill>
            <a:srgbClr val="E85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3" name="Google Shape;303;p32">
            <a:hlinkClick r:id="rId4"/>
          </p:cNvPr>
          <p:cNvPicPr preferRelativeResize="0"/>
          <p:nvPr/>
        </p:nvPicPr>
        <p:blipFill rotWithShape="1">
          <a:blip r:embed="rId5">
            <a:alphaModFix/>
          </a:blip>
          <a:srcRect b="0" l="0" r="0" t="0"/>
          <a:stretch/>
        </p:blipFill>
        <p:spPr>
          <a:xfrm>
            <a:off x="837724" y="6263402"/>
            <a:ext cx="2789753" cy="575905"/>
          </a:xfrm>
          <a:prstGeom prst="rect">
            <a:avLst/>
          </a:prstGeom>
          <a:noFill/>
          <a:ln>
            <a:noFill/>
          </a:ln>
        </p:spPr>
      </p:pic>
      <p:pic>
        <p:nvPicPr>
          <p:cNvPr descr="preencoded.png" id="304" name="Google Shape;304;p32">
            <a:hlinkClick r:id="rId6"/>
          </p:cNvPr>
          <p:cNvPicPr preferRelativeResize="0"/>
          <p:nvPr/>
        </p:nvPicPr>
        <p:blipFill rotWithShape="1">
          <a:blip r:embed="rId7">
            <a:alphaModFix/>
          </a:blip>
          <a:srcRect b="0" l="0" r="0" t="0"/>
          <a:stretch/>
        </p:blipFill>
        <p:spPr>
          <a:xfrm>
            <a:off x="3732133" y="6263402"/>
            <a:ext cx="2706053" cy="5759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9"/>
          <p:cNvSpPr/>
          <p:nvPr/>
        </p:nvSpPr>
        <p:spPr>
          <a:xfrm>
            <a:off x="4702850" y="2056209"/>
            <a:ext cx="5224582" cy="308015"/>
          </a:xfrm>
          <a:prstGeom prst="rect">
            <a:avLst/>
          </a:prstGeom>
          <a:noFill/>
          <a:ln>
            <a:noFill/>
          </a:ln>
        </p:spPr>
        <p:txBody>
          <a:bodyPr anchorCtr="0" anchor="t" bIns="0" lIns="0" spcFirstLastPara="1" rIns="0" wrap="square" tIns="0">
            <a:noAutofit/>
          </a:bodyPr>
          <a:lstStyle/>
          <a:p>
            <a:pPr indent="0" lvl="0" marL="0" marR="0" rtl="0" algn="ctr">
              <a:lnSpc>
                <a:spcPct val="126315"/>
              </a:lnSpc>
              <a:spcBef>
                <a:spcPts val="0"/>
              </a:spcBef>
              <a:spcAft>
                <a:spcPts val="0"/>
              </a:spcAft>
              <a:buClr>
                <a:srgbClr val="D75BE2"/>
              </a:buClr>
              <a:buSzPts val="1900"/>
              <a:buFont typeface="Arial"/>
              <a:buNone/>
            </a:pPr>
            <a:r>
              <a:rPr b="0" i="0" lang="en-US" sz="1900" u="none" cap="none" strike="noStrike">
                <a:solidFill>
                  <a:srgbClr val="D75BE2"/>
                </a:solidFill>
                <a:latin typeface="Arial"/>
                <a:ea typeface="Arial"/>
                <a:cs typeface="Arial"/>
                <a:sym typeface="Arial"/>
              </a:rPr>
              <a:t>Unveiling</a:t>
            </a:r>
            <a:r>
              <a:rPr b="0" i="0" lang="en-US" sz="1900" u="none" cap="none" strike="noStrike">
                <a:solidFill>
                  <a:srgbClr val="371A2D"/>
                </a:solidFill>
                <a:latin typeface="Arial"/>
                <a:ea typeface="Arial"/>
                <a:cs typeface="Arial"/>
                <a:sym typeface="Arial"/>
              </a:rPr>
              <a:t> the Essence of Nimilicious Stash</a:t>
            </a:r>
            <a:endParaRPr b="0" i="0" sz="1900" u="none" cap="none" strike="noStrike"/>
          </a:p>
        </p:txBody>
      </p:sp>
      <p:sp>
        <p:nvSpPr>
          <p:cNvPr id="87" name="Google Shape;87;p19"/>
          <p:cNvSpPr/>
          <p:nvPr/>
        </p:nvSpPr>
        <p:spPr>
          <a:xfrm>
            <a:off x="837724" y="2573655"/>
            <a:ext cx="6585228"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71A2D"/>
              </a:buClr>
              <a:buSzPts val="3850"/>
              <a:buFont typeface="Arial"/>
              <a:buNone/>
            </a:pPr>
            <a:r>
              <a:rPr b="0" i="0" lang="en-US" sz="3850" u="none" cap="none" strike="noStrike">
                <a:solidFill>
                  <a:srgbClr val="371A2D"/>
                </a:solidFill>
                <a:latin typeface="Arial"/>
                <a:ea typeface="Arial"/>
                <a:cs typeface="Arial"/>
                <a:sym typeface="Arial"/>
              </a:rPr>
              <a:t>Discover Nimilicious Stash</a:t>
            </a:r>
            <a:endParaRPr b="0" i="0" sz="3850" u="none" cap="none" strike="noStrike"/>
          </a:p>
        </p:txBody>
      </p:sp>
      <p:sp>
        <p:nvSpPr>
          <p:cNvPr id="88" name="Google Shape;88;p19"/>
          <p:cNvSpPr/>
          <p:nvPr/>
        </p:nvSpPr>
        <p:spPr>
          <a:xfrm>
            <a:off x="837724" y="3503652"/>
            <a:ext cx="4178618" cy="2669738"/>
          </a:xfrm>
          <a:prstGeom prst="roundRect">
            <a:avLst>
              <a:gd fmla="val 4110" name="adj"/>
            </a:avLst>
          </a:prstGeom>
          <a:solidFill>
            <a:srgbClr val="FFFFFF">
              <a:alpha val="74901"/>
            </a:srgbClr>
          </a:solidFill>
          <a:ln cap="flat" cmpd="sng" w="22850">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9"/>
          <p:cNvSpPr/>
          <p:nvPr/>
        </p:nvSpPr>
        <p:spPr>
          <a:xfrm>
            <a:off x="814864" y="3503652"/>
            <a:ext cx="91440" cy="2669738"/>
          </a:xfrm>
          <a:prstGeom prst="roundRect">
            <a:avLst>
              <a:gd fmla="val 96208" name="adj"/>
            </a:avLst>
          </a:prstGeom>
          <a:solidFill>
            <a:srgbClr val="E85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9"/>
          <p:cNvSpPr/>
          <p:nvPr/>
        </p:nvSpPr>
        <p:spPr>
          <a:xfrm>
            <a:off x="1138595" y="3735943"/>
            <a:ext cx="3645456" cy="739378"/>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Blended Tradition &amp; Innovation</a:t>
            </a:r>
            <a:endParaRPr b="0" i="0" sz="2300" u="none" cap="none" strike="noStrike"/>
          </a:p>
        </p:txBody>
      </p:sp>
      <p:sp>
        <p:nvSpPr>
          <p:cNvPr id="91" name="Google Shape;91;p19"/>
          <p:cNvSpPr/>
          <p:nvPr/>
        </p:nvSpPr>
        <p:spPr>
          <a:xfrm>
            <a:off x="1138595" y="4600932"/>
            <a:ext cx="3645456" cy="13401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A rising Korean skincare brand that seamlessly blends time-honored Korean beauty traditions with cutting-edge scientific innovation.</a:t>
            </a:r>
            <a:endParaRPr b="0" i="0" sz="1600" u="none" cap="none" strike="noStrike"/>
          </a:p>
        </p:txBody>
      </p:sp>
      <p:sp>
        <p:nvSpPr>
          <p:cNvPr id="92" name="Google Shape;92;p19"/>
          <p:cNvSpPr/>
          <p:nvPr/>
        </p:nvSpPr>
        <p:spPr>
          <a:xfrm>
            <a:off x="5225772" y="3503652"/>
            <a:ext cx="4178737" cy="2669738"/>
          </a:xfrm>
          <a:prstGeom prst="roundRect">
            <a:avLst>
              <a:gd fmla="val 4110" name="adj"/>
            </a:avLst>
          </a:prstGeom>
          <a:solidFill>
            <a:srgbClr val="FFFFFF">
              <a:alpha val="74901"/>
            </a:srgbClr>
          </a:solidFill>
          <a:ln cap="flat" cmpd="sng" w="22850">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9"/>
          <p:cNvSpPr/>
          <p:nvPr/>
        </p:nvSpPr>
        <p:spPr>
          <a:xfrm>
            <a:off x="5202912" y="3503652"/>
            <a:ext cx="91440" cy="2669738"/>
          </a:xfrm>
          <a:prstGeom prst="roundRect">
            <a:avLst>
              <a:gd fmla="val 96208" name="adj"/>
            </a:avLst>
          </a:prstGeom>
          <a:solidFill>
            <a:srgbClr val="E85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a:off x="5526643" y="3735943"/>
            <a:ext cx="3223379"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Radiant, Healthy Skin</a:t>
            </a:r>
            <a:endParaRPr b="0" i="0" sz="2300" u="none" cap="none" strike="noStrike"/>
          </a:p>
        </p:txBody>
      </p:sp>
      <p:sp>
        <p:nvSpPr>
          <p:cNvPr id="95" name="Google Shape;95;p19"/>
          <p:cNvSpPr/>
          <p:nvPr/>
        </p:nvSpPr>
        <p:spPr>
          <a:xfrm>
            <a:off x="5526643" y="4231243"/>
            <a:ext cx="3645575" cy="13401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Our core mission is to deliver genuinely radiant and healthy skin through the power of natural, meticulously sourced ingredients.</a:t>
            </a:r>
            <a:endParaRPr b="0" i="0" sz="1600" u="none" cap="none" strike="noStrike"/>
          </a:p>
        </p:txBody>
      </p:sp>
      <p:sp>
        <p:nvSpPr>
          <p:cNvPr id="96" name="Google Shape;96;p19"/>
          <p:cNvSpPr/>
          <p:nvPr/>
        </p:nvSpPr>
        <p:spPr>
          <a:xfrm>
            <a:off x="9613940" y="3503652"/>
            <a:ext cx="4178737" cy="2669738"/>
          </a:xfrm>
          <a:prstGeom prst="roundRect">
            <a:avLst>
              <a:gd fmla="val 4110" name="adj"/>
            </a:avLst>
          </a:prstGeom>
          <a:solidFill>
            <a:srgbClr val="FFFFFF">
              <a:alpha val="74901"/>
            </a:srgbClr>
          </a:solidFill>
          <a:ln cap="flat" cmpd="sng" w="22850">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p:nvPr/>
        </p:nvSpPr>
        <p:spPr>
          <a:xfrm>
            <a:off x="9591080" y="3503652"/>
            <a:ext cx="91440" cy="2669738"/>
          </a:xfrm>
          <a:prstGeom prst="roundRect">
            <a:avLst>
              <a:gd fmla="val 96208" name="adj"/>
            </a:avLst>
          </a:prstGeom>
          <a:solidFill>
            <a:srgbClr val="E851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9"/>
          <p:cNvSpPr/>
          <p:nvPr/>
        </p:nvSpPr>
        <p:spPr>
          <a:xfrm>
            <a:off x="9914811" y="3735943"/>
            <a:ext cx="2997518"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K-Beauty Excellence</a:t>
            </a:r>
            <a:endParaRPr b="0" i="0" sz="2300" u="none" cap="none" strike="noStrike"/>
          </a:p>
        </p:txBody>
      </p:sp>
      <p:sp>
        <p:nvSpPr>
          <p:cNvPr id="99" name="Google Shape;99;p19"/>
          <p:cNvSpPr/>
          <p:nvPr/>
        </p:nvSpPr>
        <p:spPr>
          <a:xfrm>
            <a:off x="9914811" y="4231243"/>
            <a:ext cx="3645575" cy="134016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Embracing K-beauty's hallmarks: gentle yet effective, and thoroughly science-backed formulations that truly transform your complexion.</a:t>
            </a:r>
            <a:endParaRPr b="0" i="0" sz="16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descr="preencoded.png" id="105" name="Google Shape;105;p20"/>
          <p:cNvPicPr preferRelativeResize="0"/>
          <p:nvPr/>
        </p:nvPicPr>
        <p:blipFill rotWithShape="1">
          <a:blip r:embed="rId3">
            <a:alphaModFix/>
          </a:blip>
          <a:srcRect b="0" l="0" r="0" t="0"/>
          <a:stretch/>
        </p:blipFill>
        <p:spPr>
          <a:xfrm>
            <a:off x="1122998" y="1687235"/>
            <a:ext cx="12384286" cy="4855012"/>
          </a:xfrm>
          <a:prstGeom prst="rect">
            <a:avLst/>
          </a:prstGeom>
          <a:noFill/>
          <a:ln>
            <a:noFill/>
          </a:ln>
        </p:spPr>
      </p:pic>
      <p:sp>
        <p:nvSpPr>
          <p:cNvPr id="106" name="Google Shape;106;p20"/>
          <p:cNvSpPr/>
          <p:nvPr/>
        </p:nvSpPr>
        <p:spPr>
          <a:xfrm>
            <a:off x="1419415" y="1925335"/>
            <a:ext cx="2267077" cy="685386"/>
          </a:xfrm>
          <a:prstGeom prst="rect">
            <a:avLst/>
          </a:prstGeom>
          <a:noFill/>
          <a:ln>
            <a:noFill/>
          </a:ln>
        </p:spPr>
        <p:txBody>
          <a:bodyPr anchorCtr="0" anchor="t" bIns="0" lIns="0" spcFirstLastPara="1" rIns="0" wrap="square" tIns="0">
            <a:noAutofit/>
          </a:bodyPr>
          <a:lstStyle/>
          <a:p>
            <a:pPr indent="0" lvl="0" marL="0" marR="0" rtl="0" algn="r">
              <a:lnSpc>
                <a:spcPct val="124000"/>
              </a:lnSpc>
              <a:spcBef>
                <a:spcPts val="0"/>
              </a:spcBef>
              <a:spcAft>
                <a:spcPts val="0"/>
              </a:spcAft>
              <a:buClr>
                <a:srgbClr val="371A2D"/>
              </a:buClr>
              <a:buSzPts val="1250"/>
              <a:buFont typeface="Arial"/>
              <a:buNone/>
            </a:pPr>
            <a:r>
              <a:rPr b="0" i="0" lang="en-US" sz="1250" u="none" cap="none" strike="noStrike">
                <a:solidFill>
                  <a:srgbClr val="371A2D"/>
                </a:solidFill>
                <a:latin typeface="Arial"/>
                <a:ea typeface="Arial"/>
                <a:cs typeface="Arial"/>
                <a:sym typeface="Arial"/>
              </a:rPr>
              <a:t>Organic Ingredients</a:t>
            </a:r>
            <a:endParaRPr b="0" i="0" sz="1250" u="none" cap="none" strike="noStrike"/>
          </a:p>
        </p:txBody>
      </p:sp>
      <p:sp>
        <p:nvSpPr>
          <p:cNvPr id="107" name="Google Shape;107;p20"/>
          <p:cNvSpPr/>
          <p:nvPr/>
        </p:nvSpPr>
        <p:spPr>
          <a:xfrm>
            <a:off x="10943565" y="1925335"/>
            <a:ext cx="2267077" cy="342693"/>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371A2D"/>
              </a:buClr>
              <a:buSzPts val="1250"/>
              <a:buFont typeface="Arial"/>
              <a:buNone/>
            </a:pPr>
            <a:r>
              <a:rPr b="0" i="0" lang="en-US" sz="1250" u="none" cap="none" strike="noStrike">
                <a:solidFill>
                  <a:srgbClr val="371A2D"/>
                </a:solidFill>
                <a:latin typeface="Arial"/>
                <a:ea typeface="Arial"/>
                <a:cs typeface="Arial"/>
                <a:sym typeface="Arial"/>
              </a:rPr>
              <a:t>Cruelty-Free</a:t>
            </a:r>
            <a:endParaRPr b="0" i="0" sz="1250" u="none" cap="none" strike="noStrike"/>
          </a:p>
        </p:txBody>
      </p:sp>
      <p:sp>
        <p:nvSpPr>
          <p:cNvPr id="108" name="Google Shape;108;p20"/>
          <p:cNvSpPr/>
          <p:nvPr/>
        </p:nvSpPr>
        <p:spPr>
          <a:xfrm>
            <a:off x="10943565" y="5618645"/>
            <a:ext cx="2267077" cy="685386"/>
          </a:xfrm>
          <a:prstGeom prst="rect">
            <a:avLst/>
          </a:prstGeom>
          <a:noFill/>
          <a:ln>
            <a:noFill/>
          </a:ln>
        </p:spPr>
        <p:txBody>
          <a:bodyPr anchorCtr="0" anchor="t" bIns="0" lIns="0" spcFirstLastPara="1" rIns="0" wrap="square" tIns="0">
            <a:noAutofit/>
          </a:bodyPr>
          <a:lstStyle/>
          <a:p>
            <a:pPr indent="0" lvl="0" marL="0" marR="0" rtl="0" algn="l">
              <a:lnSpc>
                <a:spcPct val="124000"/>
              </a:lnSpc>
              <a:spcBef>
                <a:spcPts val="0"/>
              </a:spcBef>
              <a:spcAft>
                <a:spcPts val="0"/>
              </a:spcAft>
              <a:buClr>
                <a:srgbClr val="371A2D"/>
              </a:buClr>
              <a:buSzPts val="1250"/>
              <a:buFont typeface="Arial"/>
              <a:buNone/>
            </a:pPr>
            <a:r>
              <a:rPr b="0" i="0" lang="en-US" sz="1250" u="none" cap="none" strike="noStrike">
                <a:solidFill>
                  <a:srgbClr val="371A2D"/>
                </a:solidFill>
                <a:latin typeface="Arial"/>
                <a:ea typeface="Arial"/>
                <a:cs typeface="Arial"/>
                <a:sym typeface="Arial"/>
              </a:rPr>
              <a:t>Innovative Formulas</a:t>
            </a:r>
            <a:endParaRPr b="0" i="0" sz="1250" u="none" cap="none" strike="noStrike"/>
          </a:p>
        </p:txBody>
      </p:sp>
      <p:sp>
        <p:nvSpPr>
          <p:cNvPr id="109" name="Google Shape;109;p20"/>
          <p:cNvSpPr/>
          <p:nvPr/>
        </p:nvSpPr>
        <p:spPr>
          <a:xfrm>
            <a:off x="1419415" y="5618645"/>
            <a:ext cx="2267077" cy="685386"/>
          </a:xfrm>
          <a:prstGeom prst="rect">
            <a:avLst/>
          </a:prstGeom>
          <a:noFill/>
          <a:ln>
            <a:noFill/>
          </a:ln>
        </p:spPr>
        <p:txBody>
          <a:bodyPr anchorCtr="0" anchor="t" bIns="0" lIns="0" spcFirstLastPara="1" rIns="0" wrap="square" tIns="0">
            <a:noAutofit/>
          </a:bodyPr>
          <a:lstStyle/>
          <a:p>
            <a:pPr indent="0" lvl="0" marL="0" marR="0" rtl="0" algn="r">
              <a:lnSpc>
                <a:spcPct val="124000"/>
              </a:lnSpc>
              <a:spcBef>
                <a:spcPts val="0"/>
              </a:spcBef>
              <a:spcAft>
                <a:spcPts val="0"/>
              </a:spcAft>
              <a:buClr>
                <a:srgbClr val="371A2D"/>
              </a:buClr>
              <a:buSzPts val="1250"/>
              <a:buFont typeface="Arial"/>
              <a:buNone/>
            </a:pPr>
            <a:r>
              <a:rPr b="0" i="0" lang="en-US" sz="1250" u="none" cap="none" strike="noStrike">
                <a:solidFill>
                  <a:srgbClr val="371A2D"/>
                </a:solidFill>
                <a:latin typeface="Arial"/>
                <a:ea typeface="Arial"/>
                <a:cs typeface="Arial"/>
                <a:sym typeface="Arial"/>
              </a:rPr>
              <a:t>Radiant Healthy Skin</a:t>
            </a:r>
            <a:endParaRPr b="0" i="0" sz="125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p:nvPr/>
        </p:nvSpPr>
        <p:spPr>
          <a:xfrm>
            <a:off x="785455" y="539948"/>
            <a:ext cx="7447359" cy="57757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71A2D"/>
              </a:buClr>
              <a:buSzPts val="3600"/>
              <a:buFont typeface="Arial"/>
              <a:buNone/>
            </a:pPr>
            <a:r>
              <a:rPr b="0" i="0" lang="en-US" sz="3600" u="none" cap="none" strike="noStrike">
                <a:solidFill>
                  <a:srgbClr val="371A2D"/>
                </a:solidFill>
                <a:latin typeface="Arial"/>
                <a:ea typeface="Arial"/>
                <a:cs typeface="Arial"/>
                <a:sym typeface="Arial"/>
              </a:rPr>
              <a:t>The Korean Skincare Revolution</a:t>
            </a:r>
            <a:endParaRPr b="0" i="0" sz="3600" u="none" cap="none" strike="noStrike"/>
          </a:p>
        </p:txBody>
      </p:sp>
      <p:pic>
        <p:nvPicPr>
          <p:cNvPr descr="preencoded.png" id="116" name="Google Shape;116;p21"/>
          <p:cNvPicPr preferRelativeResize="0"/>
          <p:nvPr/>
        </p:nvPicPr>
        <p:blipFill rotWithShape="1">
          <a:blip r:embed="rId3">
            <a:alphaModFix/>
          </a:blip>
          <a:srcRect b="0" l="0" r="0" t="0"/>
          <a:stretch/>
        </p:blipFill>
        <p:spPr>
          <a:xfrm>
            <a:off x="785455" y="1632823"/>
            <a:ext cx="6290191" cy="6290191"/>
          </a:xfrm>
          <a:prstGeom prst="rect">
            <a:avLst/>
          </a:prstGeom>
          <a:noFill/>
          <a:ln>
            <a:noFill/>
          </a:ln>
        </p:spPr>
      </p:pic>
      <p:sp>
        <p:nvSpPr>
          <p:cNvPr id="117" name="Google Shape;117;p21"/>
          <p:cNvSpPr/>
          <p:nvPr/>
        </p:nvSpPr>
        <p:spPr>
          <a:xfrm>
            <a:off x="7562374" y="1588651"/>
            <a:ext cx="6290191" cy="125634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32338"/>
              </a:buClr>
              <a:buSzPts val="1500"/>
              <a:buFont typeface="Source Sans 3"/>
              <a:buNone/>
            </a:pPr>
            <a:r>
              <a:rPr b="0" i="0" lang="en-US" sz="1500" u="none" cap="none" strike="noStrike">
                <a:solidFill>
                  <a:srgbClr val="432338"/>
                </a:solidFill>
                <a:latin typeface="Source Sans 3"/>
                <a:ea typeface="Source Sans 3"/>
                <a:cs typeface="Source Sans 3"/>
                <a:sym typeface="Source Sans 3"/>
              </a:rPr>
              <a:t>Korea continues to lead global beauty innovation, often cited as being 12+ years ahead in advanced skincare science. This rapid pace of development ensures that consumers receive the most effective and forward-thinking products.</a:t>
            </a:r>
            <a:endParaRPr b="0" i="0" sz="1500" u="none" cap="none" strike="noStrike"/>
          </a:p>
        </p:txBody>
      </p:sp>
      <p:sp>
        <p:nvSpPr>
          <p:cNvPr id="118" name="Google Shape;118;p21"/>
          <p:cNvSpPr/>
          <p:nvPr/>
        </p:nvSpPr>
        <p:spPr>
          <a:xfrm>
            <a:off x="7562374" y="3021687"/>
            <a:ext cx="6290191" cy="94226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32338"/>
              </a:buClr>
              <a:buSzPts val="1500"/>
              <a:buFont typeface="Source Sans 3"/>
              <a:buNone/>
            </a:pPr>
            <a:r>
              <a:rPr b="0" i="0" lang="en-US" sz="1500" u="none" cap="none" strike="noStrike">
                <a:solidFill>
                  <a:srgbClr val="432338"/>
                </a:solidFill>
                <a:latin typeface="Source Sans 3"/>
                <a:ea typeface="Source Sans 3"/>
                <a:cs typeface="Source Sans 3"/>
                <a:sym typeface="Source Sans 3"/>
              </a:rPr>
              <a:t>Brands like Nimilicious Stash harness this advantage, combining cutting-edge research with the power of natural botanicals. Our formulations are designed to provide visible results while maintaining skin health.</a:t>
            </a:r>
            <a:endParaRPr b="0" i="0" sz="1500" u="none" cap="none" strike="noStrike"/>
          </a:p>
        </p:txBody>
      </p:sp>
      <p:sp>
        <p:nvSpPr>
          <p:cNvPr id="119" name="Google Shape;119;p21"/>
          <p:cNvSpPr/>
          <p:nvPr/>
        </p:nvSpPr>
        <p:spPr>
          <a:xfrm>
            <a:off x="7562374" y="4140637"/>
            <a:ext cx="6290191" cy="942261"/>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32338"/>
              </a:buClr>
              <a:buSzPts val="1500"/>
              <a:buFont typeface="Source Sans 3"/>
              <a:buNone/>
            </a:pPr>
            <a:r>
              <a:rPr b="0" i="0" lang="en-US" sz="1500" u="none" cap="none" strike="noStrike">
                <a:solidFill>
                  <a:srgbClr val="432338"/>
                </a:solidFill>
                <a:latin typeface="Source Sans 3"/>
                <a:ea typeface="Source Sans 3"/>
                <a:cs typeface="Source Sans 3"/>
                <a:sym typeface="Source Sans 3"/>
              </a:rPr>
              <a:t>Korean skincare routines emphasize layering, deep hydration, and robust skin barrier health. This holistic approach ensures long-term skin vitality, moving beyond temporary fixes to cultivate lasting radiance.</a:t>
            </a:r>
            <a:endParaRPr b="0" i="0" sz="15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descr="preencoded.png" id="125" name="Google Shape;125;p22"/>
          <p:cNvPicPr preferRelativeResize="0"/>
          <p:nvPr/>
        </p:nvPicPr>
        <p:blipFill rotWithShape="1">
          <a:blip r:embed="rId3">
            <a:alphaModFix/>
          </a:blip>
          <a:srcRect b="0" l="0" r="0" t="0"/>
          <a:stretch/>
        </p:blipFill>
        <p:spPr>
          <a:xfrm>
            <a:off x="0" y="0"/>
            <a:ext cx="14630400" cy="9605486"/>
          </a:xfrm>
          <a:prstGeom prst="rect">
            <a:avLst/>
          </a:prstGeom>
          <a:noFill/>
          <a:ln>
            <a:noFill/>
          </a:ln>
        </p:spPr>
      </p:pic>
      <p:sp>
        <p:nvSpPr>
          <p:cNvPr id="126" name="Google Shape;126;p22"/>
          <p:cNvSpPr/>
          <p:nvPr/>
        </p:nvSpPr>
        <p:spPr>
          <a:xfrm>
            <a:off x="0" y="0"/>
            <a:ext cx="14630400" cy="9605486"/>
          </a:xfrm>
          <a:prstGeom prst="rect">
            <a:avLst/>
          </a:prstGeom>
          <a:solidFill>
            <a:srgbClr val="000000">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607338" y="417552"/>
            <a:ext cx="7093148" cy="616268"/>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FFFFFF"/>
              </a:buClr>
              <a:buSzPts val="3850"/>
              <a:buFont typeface="Arial"/>
              <a:buNone/>
            </a:pPr>
            <a:r>
              <a:rPr b="0" i="0" lang="en-US" sz="3850" u="none" cap="none" strike="noStrike">
                <a:solidFill>
                  <a:srgbClr val="FFFFFF"/>
                </a:solidFill>
                <a:latin typeface="Arial"/>
                <a:ea typeface="Arial"/>
                <a:cs typeface="Arial"/>
                <a:sym typeface="Arial"/>
              </a:rPr>
              <a:t>Quarterly Sales Performance</a:t>
            </a:r>
            <a:endParaRPr b="0" i="0" sz="3850" u="none" cap="none" strike="noStrike"/>
          </a:p>
        </p:txBody>
      </p:sp>
      <p:sp>
        <p:nvSpPr>
          <p:cNvPr id="128" name="Google Shape;128;p22"/>
          <p:cNvSpPr/>
          <p:nvPr/>
        </p:nvSpPr>
        <p:spPr>
          <a:xfrm>
            <a:off x="607338" y="1261586"/>
            <a:ext cx="13415724" cy="242888"/>
          </a:xfrm>
          <a:prstGeom prst="rect">
            <a:avLst/>
          </a:prstGeom>
          <a:noFill/>
          <a:ln>
            <a:noFill/>
          </a:ln>
        </p:spPr>
        <p:txBody>
          <a:bodyPr anchorCtr="0" anchor="t" bIns="0" lIns="0" spcFirstLastPara="1" rIns="0" wrap="square" tIns="0">
            <a:noAutofit/>
          </a:bodyPr>
          <a:lstStyle/>
          <a:p>
            <a:pPr indent="0" lvl="0" marL="0" marR="0" rtl="0" algn="l">
              <a:lnSpc>
                <a:spcPct val="165217"/>
              </a:lnSpc>
              <a:spcBef>
                <a:spcPts val="0"/>
              </a:spcBef>
              <a:spcAft>
                <a:spcPts val="0"/>
              </a:spcAft>
              <a:buClr>
                <a:srgbClr val="FFFFFF"/>
              </a:buClr>
              <a:buSzPts val="1150"/>
              <a:buFont typeface="Source Sans 3"/>
              <a:buNone/>
            </a:pPr>
            <a:r>
              <a:rPr b="0" i="0" lang="en-US" sz="1150" u="none" cap="none" strike="noStrike">
                <a:solidFill>
                  <a:srgbClr val="FFFFFF"/>
                </a:solidFill>
                <a:latin typeface="Source Sans 3"/>
                <a:ea typeface="Source Sans 3"/>
                <a:cs typeface="Source Sans 3"/>
                <a:sym typeface="Source Sans 3"/>
              </a:rPr>
              <a:t>This pie chart illustrates the distribution of sales across the four quarters, providing a clear visual representation of each quarter's contribution to the total annual sales.</a:t>
            </a:r>
            <a:endParaRPr b="0" i="0" sz="1150" u="none" cap="none" strike="noStrike"/>
          </a:p>
        </p:txBody>
      </p:sp>
      <p:pic>
        <p:nvPicPr>
          <p:cNvPr descr="preencoded.png" id="129" name="Google Shape;129;p22"/>
          <p:cNvPicPr preferRelativeResize="0"/>
          <p:nvPr/>
        </p:nvPicPr>
        <p:blipFill rotWithShape="1">
          <a:blip r:embed="rId4">
            <a:alphaModFix/>
          </a:blip>
          <a:srcRect b="0" l="0" r="0" t="0"/>
          <a:stretch/>
        </p:blipFill>
        <p:spPr>
          <a:xfrm>
            <a:off x="607338" y="1675209"/>
            <a:ext cx="13415724" cy="7330440"/>
          </a:xfrm>
          <a:prstGeom prst="rect">
            <a:avLst/>
          </a:prstGeom>
          <a:noFill/>
          <a:ln>
            <a:noFill/>
          </a:ln>
        </p:spPr>
      </p:pic>
      <p:sp>
        <p:nvSpPr>
          <p:cNvPr id="130" name="Google Shape;130;p22"/>
          <p:cNvSpPr/>
          <p:nvPr/>
        </p:nvSpPr>
        <p:spPr>
          <a:xfrm>
            <a:off x="3457932" y="9036129"/>
            <a:ext cx="151805" cy="151805"/>
          </a:xfrm>
          <a:prstGeom prst="roundRect">
            <a:avLst>
              <a:gd fmla="val 12047" name="adj"/>
            </a:avLst>
          </a:prstGeom>
          <a:solidFill>
            <a:srgbClr val="4409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3670697" y="9036129"/>
            <a:ext cx="176212" cy="15180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150"/>
              <a:buFont typeface="Source Sans 3"/>
              <a:buNone/>
            </a:pPr>
            <a:r>
              <a:rPr b="0" i="0" lang="en-US" sz="1150" u="none" cap="none" strike="noStrike">
                <a:solidFill>
                  <a:srgbClr val="FFFFFF"/>
                </a:solidFill>
                <a:latin typeface="Source Sans 3"/>
                <a:ea typeface="Source Sans 3"/>
                <a:cs typeface="Source Sans 3"/>
                <a:sym typeface="Source Sans 3"/>
              </a:rPr>
              <a:t>Q1</a:t>
            </a:r>
            <a:endParaRPr b="0" i="0" sz="1150" u="none" cap="none" strike="noStrike"/>
          </a:p>
        </p:txBody>
      </p:sp>
      <p:sp>
        <p:nvSpPr>
          <p:cNvPr id="132" name="Google Shape;132;p22"/>
          <p:cNvSpPr/>
          <p:nvPr/>
        </p:nvSpPr>
        <p:spPr>
          <a:xfrm>
            <a:off x="5424607" y="9036129"/>
            <a:ext cx="151805" cy="151805"/>
          </a:xfrm>
          <a:prstGeom prst="roundRect">
            <a:avLst>
              <a:gd fmla="val 12047" name="adj"/>
            </a:avLst>
          </a:prstGeom>
          <a:solidFill>
            <a:srgbClr val="9E15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5637371" y="9036129"/>
            <a:ext cx="176212" cy="15180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150"/>
              <a:buFont typeface="Source Sans 3"/>
              <a:buNone/>
            </a:pPr>
            <a:r>
              <a:rPr b="0" i="0" lang="en-US" sz="1150" u="none" cap="none" strike="noStrike">
                <a:solidFill>
                  <a:srgbClr val="FFFFFF"/>
                </a:solidFill>
                <a:latin typeface="Source Sans 3"/>
                <a:ea typeface="Source Sans 3"/>
                <a:cs typeface="Source Sans 3"/>
                <a:sym typeface="Source Sans 3"/>
              </a:rPr>
              <a:t>Q2</a:t>
            </a:r>
            <a:endParaRPr b="0" i="0" sz="1150" u="none" cap="none" strike="noStrike"/>
          </a:p>
        </p:txBody>
      </p:sp>
      <p:sp>
        <p:nvSpPr>
          <p:cNvPr id="134" name="Google Shape;134;p22"/>
          <p:cNvSpPr/>
          <p:nvPr/>
        </p:nvSpPr>
        <p:spPr>
          <a:xfrm>
            <a:off x="8816697" y="9036129"/>
            <a:ext cx="151805" cy="151805"/>
          </a:xfrm>
          <a:prstGeom prst="roundRect">
            <a:avLst>
              <a:gd fmla="val 12047" name="adj"/>
            </a:avLst>
          </a:prstGeom>
          <a:solidFill>
            <a:srgbClr val="E434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9029462" y="9036129"/>
            <a:ext cx="176212" cy="15180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150"/>
              <a:buFont typeface="Source Sans 3"/>
              <a:buNone/>
            </a:pPr>
            <a:r>
              <a:rPr b="0" i="0" lang="en-US" sz="1150" u="none" cap="none" strike="noStrike">
                <a:solidFill>
                  <a:srgbClr val="FFFFFF"/>
                </a:solidFill>
                <a:latin typeface="Source Sans 3"/>
                <a:ea typeface="Source Sans 3"/>
                <a:cs typeface="Source Sans 3"/>
                <a:sym typeface="Source Sans 3"/>
              </a:rPr>
              <a:t>Q3</a:t>
            </a:r>
            <a:endParaRPr b="0" i="0" sz="1150" u="none" cap="none" strike="noStrike"/>
          </a:p>
        </p:txBody>
      </p:sp>
      <p:sp>
        <p:nvSpPr>
          <p:cNvPr id="136" name="Google Shape;136;p22"/>
          <p:cNvSpPr/>
          <p:nvPr/>
        </p:nvSpPr>
        <p:spPr>
          <a:xfrm>
            <a:off x="10783372" y="9036129"/>
            <a:ext cx="151805" cy="151805"/>
          </a:xfrm>
          <a:prstGeom prst="roundRect">
            <a:avLst>
              <a:gd fmla="val 12047" name="adj"/>
            </a:avLst>
          </a:prstGeom>
          <a:solidFill>
            <a:srgbClr val="F08E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10996136" y="9036129"/>
            <a:ext cx="176212" cy="15180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150"/>
              <a:buFont typeface="Source Sans 3"/>
              <a:buNone/>
            </a:pPr>
            <a:r>
              <a:rPr b="0" i="0" lang="en-US" sz="1150" u="none" cap="none" strike="noStrike">
                <a:solidFill>
                  <a:srgbClr val="FFFFFF"/>
                </a:solidFill>
                <a:latin typeface="Source Sans 3"/>
                <a:ea typeface="Source Sans 3"/>
                <a:cs typeface="Source Sans 3"/>
                <a:sym typeface="Source Sans 3"/>
              </a:rPr>
              <a:t>Q4</a:t>
            </a:r>
            <a:endParaRPr b="0" i="0" sz="11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p:nvPr/>
        </p:nvSpPr>
        <p:spPr>
          <a:xfrm>
            <a:off x="837724" y="1977033"/>
            <a:ext cx="3677960"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D75BE2"/>
              </a:buClr>
              <a:buSzPts val="1900"/>
              <a:buFont typeface="Arial"/>
              <a:buNone/>
            </a:pPr>
            <a:r>
              <a:rPr b="0" i="0" lang="en-US" sz="1900" u="none" cap="none" strike="noStrike">
                <a:solidFill>
                  <a:srgbClr val="D75BE2"/>
                </a:solidFill>
                <a:latin typeface="Arial"/>
                <a:ea typeface="Arial"/>
                <a:cs typeface="Arial"/>
                <a:sym typeface="Arial"/>
              </a:rPr>
              <a:t>Unlock</a:t>
            </a:r>
            <a:r>
              <a:rPr b="0" i="0" lang="en-US" sz="1900" u="none" cap="none" strike="noStrike">
                <a:solidFill>
                  <a:srgbClr val="371A2D"/>
                </a:solidFill>
                <a:latin typeface="Arial"/>
                <a:ea typeface="Arial"/>
                <a:cs typeface="Arial"/>
                <a:sym typeface="Arial"/>
              </a:rPr>
              <a:t> Your Skin’s Potential</a:t>
            </a:r>
            <a:endParaRPr b="0" i="0" sz="1900" u="none" cap="none" strike="noStrike"/>
          </a:p>
        </p:txBody>
      </p:sp>
      <p:sp>
        <p:nvSpPr>
          <p:cNvPr id="144" name="Google Shape;144;p23"/>
          <p:cNvSpPr/>
          <p:nvPr/>
        </p:nvSpPr>
        <p:spPr>
          <a:xfrm>
            <a:off x="837724" y="2494478"/>
            <a:ext cx="9762530"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71A2D"/>
              </a:buClr>
              <a:buSzPts val="3850"/>
              <a:buFont typeface="Arial"/>
              <a:buNone/>
            </a:pPr>
            <a:r>
              <a:rPr b="0" i="0" lang="en-US" sz="3850" u="none" cap="none" strike="noStrike">
                <a:solidFill>
                  <a:srgbClr val="371A2D"/>
                </a:solidFill>
                <a:latin typeface="Arial"/>
                <a:ea typeface="Arial"/>
                <a:cs typeface="Arial"/>
                <a:sym typeface="Arial"/>
              </a:rPr>
              <a:t>Signature Products of Nimilicious Stash</a:t>
            </a:r>
            <a:endParaRPr b="0" i="0" sz="3850" u="none" cap="none" strike="noStrike"/>
          </a:p>
        </p:txBody>
      </p:sp>
      <p:sp>
        <p:nvSpPr>
          <p:cNvPr id="145" name="Google Shape;145;p23"/>
          <p:cNvSpPr/>
          <p:nvPr/>
        </p:nvSpPr>
        <p:spPr>
          <a:xfrm>
            <a:off x="837724" y="3424476"/>
            <a:ext cx="471249" cy="471249"/>
          </a:xfrm>
          <a:prstGeom prst="roundRect">
            <a:avLst>
              <a:gd fmla="val 18668"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925532" y="3475315"/>
            <a:ext cx="295632" cy="36957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1</a:t>
            </a:r>
            <a:endParaRPr b="0" i="0" sz="2300" u="none" cap="none" strike="noStrike"/>
          </a:p>
        </p:txBody>
      </p:sp>
      <p:sp>
        <p:nvSpPr>
          <p:cNvPr id="147" name="Google Shape;147;p23"/>
          <p:cNvSpPr/>
          <p:nvPr/>
        </p:nvSpPr>
        <p:spPr>
          <a:xfrm>
            <a:off x="1518404" y="3463647"/>
            <a:ext cx="4167307"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Hydrating Hyaluronic Toner</a:t>
            </a:r>
            <a:endParaRPr b="0" i="0" sz="2300" u="none" cap="none" strike="noStrike"/>
          </a:p>
        </p:txBody>
      </p:sp>
      <p:sp>
        <p:nvSpPr>
          <p:cNvPr id="148" name="Google Shape;148;p23"/>
          <p:cNvSpPr/>
          <p:nvPr/>
        </p:nvSpPr>
        <p:spPr>
          <a:xfrm>
            <a:off x="1518404" y="3958947"/>
            <a:ext cx="5665827"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A deeply penetrating toner that boosts moisture levels, preparing your skin for optimal absorption of subsequent products.</a:t>
            </a:r>
            <a:endParaRPr b="0" i="0" sz="1600" u="none" cap="none" strike="noStrike"/>
          </a:p>
        </p:txBody>
      </p:sp>
      <p:sp>
        <p:nvSpPr>
          <p:cNvPr id="149" name="Google Shape;149;p23"/>
          <p:cNvSpPr/>
          <p:nvPr/>
        </p:nvSpPr>
        <p:spPr>
          <a:xfrm>
            <a:off x="7446050" y="3424476"/>
            <a:ext cx="471249" cy="471249"/>
          </a:xfrm>
          <a:prstGeom prst="roundRect">
            <a:avLst>
              <a:gd fmla="val 18668"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7533858" y="3475315"/>
            <a:ext cx="295632" cy="36957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2</a:t>
            </a:r>
            <a:endParaRPr b="0" i="0" sz="2300" u="none" cap="none" strike="noStrike"/>
          </a:p>
        </p:txBody>
      </p:sp>
      <p:sp>
        <p:nvSpPr>
          <p:cNvPr id="151" name="Google Shape;151;p23"/>
          <p:cNvSpPr/>
          <p:nvPr/>
        </p:nvSpPr>
        <p:spPr>
          <a:xfrm>
            <a:off x="8126730" y="3463647"/>
            <a:ext cx="3235404"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Ampoule Concentrate</a:t>
            </a:r>
            <a:endParaRPr b="0" i="0" sz="2300" u="none" cap="none" strike="noStrike"/>
          </a:p>
        </p:txBody>
      </p:sp>
      <p:sp>
        <p:nvSpPr>
          <p:cNvPr id="152" name="Google Shape;152;p23"/>
          <p:cNvSpPr/>
          <p:nvPr/>
        </p:nvSpPr>
        <p:spPr>
          <a:xfrm>
            <a:off x="8126730" y="3958947"/>
            <a:ext cx="5665946"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A potent, concentrated blend of active ingredients designed for intensive skin repair and to enhance a radiant, healthy glow.</a:t>
            </a:r>
            <a:endParaRPr b="0" i="0" sz="1600" u="none" cap="none" strike="noStrike"/>
          </a:p>
        </p:txBody>
      </p:sp>
      <p:sp>
        <p:nvSpPr>
          <p:cNvPr id="153" name="Google Shape;153;p23"/>
          <p:cNvSpPr/>
          <p:nvPr/>
        </p:nvSpPr>
        <p:spPr>
          <a:xfrm>
            <a:off x="837724" y="5047893"/>
            <a:ext cx="471249" cy="471249"/>
          </a:xfrm>
          <a:prstGeom prst="roundRect">
            <a:avLst>
              <a:gd fmla="val 18668"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a:off x="925532" y="5098733"/>
            <a:ext cx="295632" cy="36957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3</a:t>
            </a:r>
            <a:endParaRPr b="0" i="0" sz="2300" u="none" cap="none" strike="noStrike"/>
          </a:p>
        </p:txBody>
      </p:sp>
      <p:sp>
        <p:nvSpPr>
          <p:cNvPr id="155" name="Google Shape;155;p23"/>
          <p:cNvSpPr/>
          <p:nvPr/>
        </p:nvSpPr>
        <p:spPr>
          <a:xfrm>
            <a:off x="1518404" y="5087064"/>
            <a:ext cx="2957036"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Bean Cream</a:t>
            </a:r>
            <a:endParaRPr b="0" i="0" sz="2300" u="none" cap="none" strike="noStrike"/>
          </a:p>
        </p:txBody>
      </p:sp>
      <p:sp>
        <p:nvSpPr>
          <p:cNvPr id="156" name="Google Shape;156;p23"/>
          <p:cNvSpPr/>
          <p:nvPr/>
        </p:nvSpPr>
        <p:spPr>
          <a:xfrm>
            <a:off x="1518404" y="5582364"/>
            <a:ext cx="5665827"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A nourishing yet lightweight moisturizer, perfect for all skin types, providing balanced hydration without heaviness.</a:t>
            </a:r>
            <a:endParaRPr b="0" i="0" sz="1600" u="none" cap="none" strike="noStrike"/>
          </a:p>
        </p:txBody>
      </p:sp>
      <p:sp>
        <p:nvSpPr>
          <p:cNvPr id="157" name="Google Shape;157;p23"/>
          <p:cNvSpPr/>
          <p:nvPr/>
        </p:nvSpPr>
        <p:spPr>
          <a:xfrm>
            <a:off x="7446050" y="5047893"/>
            <a:ext cx="471249" cy="471249"/>
          </a:xfrm>
          <a:prstGeom prst="roundRect">
            <a:avLst>
              <a:gd fmla="val 18668"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a:off x="7533858" y="5098733"/>
            <a:ext cx="295632" cy="36957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4</a:t>
            </a:r>
            <a:endParaRPr b="0" i="0" sz="2300" u="none" cap="none" strike="noStrike"/>
          </a:p>
        </p:txBody>
      </p:sp>
      <p:sp>
        <p:nvSpPr>
          <p:cNvPr id="159" name="Google Shape;159;p23"/>
          <p:cNvSpPr/>
          <p:nvPr/>
        </p:nvSpPr>
        <p:spPr>
          <a:xfrm>
            <a:off x="8126730" y="5087064"/>
            <a:ext cx="2957036" cy="369689"/>
          </a:xfrm>
          <a:prstGeom prst="rect">
            <a:avLst/>
          </a:prstGeom>
          <a:noFill/>
          <a:ln>
            <a:noFill/>
          </a:ln>
        </p:spPr>
        <p:txBody>
          <a:bodyPr anchorCtr="0" anchor="t" bIns="0" lIns="0" spcFirstLastPara="1" rIns="0" wrap="square" tIns="0">
            <a:noAutofit/>
          </a:bodyPr>
          <a:lstStyle/>
          <a:p>
            <a:pPr indent="0" lvl="0" marL="0" marR="0" rtl="0" algn="l">
              <a:lnSpc>
                <a:spcPct val="126086"/>
              </a:lnSpc>
              <a:spcBef>
                <a:spcPts val="0"/>
              </a:spcBef>
              <a:spcAft>
                <a:spcPts val="0"/>
              </a:spcAft>
              <a:buClr>
                <a:srgbClr val="432338"/>
              </a:buClr>
              <a:buSzPts val="2300"/>
              <a:buFont typeface="Arial"/>
              <a:buNone/>
            </a:pPr>
            <a:r>
              <a:rPr b="0" i="0" lang="en-US" sz="2300" u="none" cap="none" strike="noStrike">
                <a:solidFill>
                  <a:srgbClr val="432338"/>
                </a:solidFill>
                <a:latin typeface="Arial"/>
                <a:ea typeface="Arial"/>
                <a:cs typeface="Arial"/>
                <a:sym typeface="Arial"/>
              </a:rPr>
              <a:t>Fig Face Mask</a:t>
            </a:r>
            <a:endParaRPr b="0" i="0" sz="2300" u="none" cap="none" strike="noStrike"/>
          </a:p>
        </p:txBody>
      </p:sp>
      <p:sp>
        <p:nvSpPr>
          <p:cNvPr id="160" name="Google Shape;160;p23"/>
          <p:cNvSpPr/>
          <p:nvPr/>
        </p:nvSpPr>
        <p:spPr>
          <a:xfrm>
            <a:off x="8126730" y="5582364"/>
            <a:ext cx="5665946"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Infused with natural antioxidants from figs, this mask revitalizes and rejuvenates the skin, leaving it soft and supple.</a:t>
            </a:r>
            <a:endParaRPr b="0" i="0" sz="16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descr="preencoded.png" id="166" name="Google Shape;166;p24"/>
          <p:cNvPicPr preferRelativeResize="0"/>
          <p:nvPr/>
        </p:nvPicPr>
        <p:blipFill rotWithShape="1">
          <a:blip r:embed="rId3">
            <a:alphaModFix/>
          </a:blip>
          <a:srcRect b="0" l="0" r="0" t="0"/>
          <a:stretch/>
        </p:blipFill>
        <p:spPr>
          <a:xfrm>
            <a:off x="1723430" y="1282779"/>
            <a:ext cx="11183541" cy="5664041"/>
          </a:xfrm>
          <a:prstGeom prst="rect">
            <a:avLst/>
          </a:prstGeom>
          <a:noFill/>
          <a:ln>
            <a:noFill/>
          </a:ln>
        </p:spPr>
      </p:pic>
      <p:sp>
        <p:nvSpPr>
          <p:cNvPr id="167" name="Google Shape;167;p24"/>
          <p:cNvSpPr/>
          <p:nvPr/>
        </p:nvSpPr>
        <p:spPr>
          <a:xfrm>
            <a:off x="2557858" y="3868635"/>
            <a:ext cx="1800710" cy="342694"/>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Awareness</a:t>
            </a:r>
            <a:endParaRPr b="0" i="0" sz="1250" u="none" cap="none" strike="noStrike"/>
          </a:p>
        </p:txBody>
      </p:sp>
      <p:sp>
        <p:nvSpPr>
          <p:cNvPr id="168" name="Google Shape;168;p24"/>
          <p:cNvSpPr/>
          <p:nvPr/>
        </p:nvSpPr>
        <p:spPr>
          <a:xfrm>
            <a:off x="2557858" y="4314966"/>
            <a:ext cx="1800710" cy="582964"/>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432338"/>
              </a:buClr>
              <a:buSzPts val="1050"/>
              <a:buFont typeface="Source Sans 3"/>
              <a:buNone/>
            </a:pPr>
            <a:r>
              <a:rPr b="0" i="0" lang="en-US" sz="1050" u="none" cap="none" strike="noStrike">
                <a:solidFill>
                  <a:srgbClr val="432338"/>
                </a:solidFill>
                <a:latin typeface="Source Sans 3"/>
                <a:ea typeface="Source Sans 3"/>
                <a:cs typeface="Source Sans 3"/>
                <a:sym typeface="Source Sans 3"/>
              </a:rPr>
              <a:t>Discover signature products</a:t>
            </a:r>
            <a:endParaRPr b="0" i="0" sz="1050" u="none" cap="none" strike="noStrike"/>
          </a:p>
        </p:txBody>
      </p:sp>
      <p:sp>
        <p:nvSpPr>
          <p:cNvPr id="169" name="Google Shape;169;p24"/>
          <p:cNvSpPr/>
          <p:nvPr/>
        </p:nvSpPr>
        <p:spPr>
          <a:xfrm>
            <a:off x="4617663" y="4153639"/>
            <a:ext cx="1800710" cy="685387"/>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Consideration</a:t>
            </a:r>
            <a:endParaRPr b="0" i="0" sz="1250" u="none" cap="none" strike="noStrike"/>
          </a:p>
        </p:txBody>
      </p:sp>
      <p:sp>
        <p:nvSpPr>
          <p:cNvPr id="170" name="Google Shape;170;p24"/>
          <p:cNvSpPr/>
          <p:nvPr/>
        </p:nvSpPr>
        <p:spPr>
          <a:xfrm>
            <a:off x="4617663" y="4942664"/>
            <a:ext cx="1800710" cy="582964"/>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432338"/>
              </a:buClr>
              <a:buSzPts val="1050"/>
              <a:buFont typeface="Source Sans 3"/>
              <a:buNone/>
            </a:pPr>
            <a:r>
              <a:rPr b="0" i="0" lang="en-US" sz="1050" u="none" cap="none" strike="noStrike">
                <a:solidFill>
                  <a:srgbClr val="432338"/>
                </a:solidFill>
                <a:latin typeface="Source Sans 3"/>
                <a:ea typeface="Source Sans 3"/>
                <a:cs typeface="Source Sans 3"/>
                <a:sym typeface="Source Sans 3"/>
              </a:rPr>
              <a:t>Learn product benefits</a:t>
            </a:r>
            <a:endParaRPr b="0" i="0" sz="1050" u="none" cap="none" strike="noStrike"/>
          </a:p>
        </p:txBody>
      </p:sp>
      <p:sp>
        <p:nvSpPr>
          <p:cNvPr id="171" name="Google Shape;171;p24"/>
          <p:cNvSpPr/>
          <p:nvPr/>
        </p:nvSpPr>
        <p:spPr>
          <a:xfrm>
            <a:off x="6638604" y="4503417"/>
            <a:ext cx="1800710" cy="342694"/>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Trial</a:t>
            </a:r>
            <a:endParaRPr b="0" i="0" sz="1250" u="none" cap="none" strike="noStrike"/>
          </a:p>
        </p:txBody>
      </p:sp>
      <p:sp>
        <p:nvSpPr>
          <p:cNvPr id="172" name="Google Shape;172;p24"/>
          <p:cNvSpPr/>
          <p:nvPr/>
        </p:nvSpPr>
        <p:spPr>
          <a:xfrm>
            <a:off x="6638604" y="4949749"/>
            <a:ext cx="1800710" cy="582964"/>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432338"/>
              </a:buClr>
              <a:buSzPts val="1050"/>
              <a:buFont typeface="Source Sans 3"/>
              <a:buNone/>
            </a:pPr>
            <a:r>
              <a:rPr b="0" i="0" lang="en-US" sz="1050" u="none" cap="none" strike="noStrike">
                <a:solidFill>
                  <a:srgbClr val="432338"/>
                </a:solidFill>
                <a:latin typeface="Source Sans 3"/>
                <a:ea typeface="Source Sans 3"/>
                <a:cs typeface="Source Sans 3"/>
                <a:sym typeface="Source Sans 3"/>
              </a:rPr>
              <a:t>Try Hydrating Toner &amp; Ampoule</a:t>
            </a:r>
            <a:endParaRPr b="0" i="0" sz="1050" u="none" cap="none" strike="noStrike"/>
          </a:p>
        </p:txBody>
      </p:sp>
      <p:sp>
        <p:nvSpPr>
          <p:cNvPr id="173" name="Google Shape;173;p24"/>
          <p:cNvSpPr/>
          <p:nvPr/>
        </p:nvSpPr>
        <p:spPr>
          <a:xfrm>
            <a:off x="8542952" y="4866150"/>
            <a:ext cx="1800710" cy="342693"/>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Purchase</a:t>
            </a:r>
            <a:endParaRPr b="0" i="0" sz="1250" u="none" cap="none" strike="noStrike"/>
          </a:p>
        </p:txBody>
      </p:sp>
      <p:sp>
        <p:nvSpPr>
          <p:cNvPr id="174" name="Google Shape;174;p24"/>
          <p:cNvSpPr/>
          <p:nvPr/>
        </p:nvSpPr>
        <p:spPr>
          <a:xfrm>
            <a:off x="8542952" y="5312482"/>
            <a:ext cx="1800710" cy="582963"/>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432338"/>
              </a:buClr>
              <a:buSzPts val="1050"/>
              <a:buFont typeface="Source Sans 3"/>
              <a:buNone/>
            </a:pPr>
            <a:r>
              <a:rPr b="0" i="0" lang="en-US" sz="1050" u="none" cap="none" strike="noStrike">
                <a:solidFill>
                  <a:srgbClr val="432338"/>
                </a:solidFill>
                <a:latin typeface="Source Sans 3"/>
                <a:ea typeface="Source Sans 3"/>
                <a:cs typeface="Source Sans 3"/>
                <a:sym typeface="Source Sans 3"/>
              </a:rPr>
              <a:t>Buy Bean Cream or Mask</a:t>
            </a:r>
            <a:endParaRPr b="0" i="0" sz="1050" u="none" cap="none" strike="noStrike"/>
          </a:p>
        </p:txBody>
      </p:sp>
      <p:sp>
        <p:nvSpPr>
          <p:cNvPr id="175" name="Google Shape;175;p24"/>
          <p:cNvSpPr/>
          <p:nvPr/>
        </p:nvSpPr>
        <p:spPr>
          <a:xfrm>
            <a:off x="10460255" y="5215928"/>
            <a:ext cx="1800710" cy="342694"/>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Loyalty</a:t>
            </a:r>
            <a:endParaRPr b="0" i="0" sz="1250" u="none" cap="none" strike="noStrike"/>
          </a:p>
        </p:txBody>
      </p:sp>
      <p:sp>
        <p:nvSpPr>
          <p:cNvPr id="176" name="Google Shape;176;p24"/>
          <p:cNvSpPr/>
          <p:nvPr/>
        </p:nvSpPr>
        <p:spPr>
          <a:xfrm>
            <a:off x="10460255" y="5662260"/>
            <a:ext cx="1800710" cy="582963"/>
          </a:xfrm>
          <a:prstGeom prst="rect">
            <a:avLst/>
          </a:prstGeom>
          <a:noFill/>
          <a:ln>
            <a:noFill/>
          </a:ln>
        </p:spPr>
        <p:txBody>
          <a:bodyPr anchorCtr="0" anchor="t" bIns="0" lIns="0" spcFirstLastPara="1" rIns="0" wrap="square" tIns="0">
            <a:noAutofit/>
          </a:bodyPr>
          <a:lstStyle/>
          <a:p>
            <a:pPr indent="0" lvl="0" marL="0" marR="0" rtl="0" algn="ctr">
              <a:lnSpc>
                <a:spcPct val="128571"/>
              </a:lnSpc>
              <a:spcBef>
                <a:spcPts val="0"/>
              </a:spcBef>
              <a:spcAft>
                <a:spcPts val="0"/>
              </a:spcAft>
              <a:buClr>
                <a:srgbClr val="432338"/>
              </a:buClr>
              <a:buSzPts val="1050"/>
              <a:buFont typeface="Source Sans 3"/>
              <a:buNone/>
            </a:pPr>
            <a:r>
              <a:rPr b="0" i="0" lang="en-US" sz="1050" u="none" cap="none" strike="noStrike">
                <a:solidFill>
                  <a:srgbClr val="432338"/>
                </a:solidFill>
                <a:latin typeface="Source Sans 3"/>
                <a:ea typeface="Source Sans 3"/>
                <a:cs typeface="Source Sans 3"/>
                <a:sym typeface="Source Sans 3"/>
              </a:rPr>
              <a:t>Repeat customers &amp; referrals</a:t>
            </a:r>
            <a:endParaRPr b="0" i="0" sz="10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p:nvPr/>
        </p:nvSpPr>
        <p:spPr>
          <a:xfrm>
            <a:off x="837724" y="1838444"/>
            <a:ext cx="4092893"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371A2D"/>
              </a:buClr>
              <a:buSzPts val="1900"/>
              <a:buFont typeface="Arial"/>
              <a:buNone/>
            </a:pPr>
            <a:r>
              <a:rPr b="0" i="0" lang="en-US" sz="1900" u="none" cap="none" strike="noStrike">
                <a:solidFill>
                  <a:srgbClr val="371A2D"/>
                </a:solidFill>
                <a:latin typeface="Arial"/>
                <a:ea typeface="Arial"/>
                <a:cs typeface="Arial"/>
                <a:sym typeface="Arial"/>
              </a:rPr>
              <a:t>The </a:t>
            </a:r>
            <a:r>
              <a:rPr b="0" i="0" lang="en-US" sz="1900" u="none" cap="none" strike="noStrike">
                <a:solidFill>
                  <a:srgbClr val="D75BE2"/>
                </a:solidFill>
                <a:latin typeface="Arial"/>
                <a:ea typeface="Arial"/>
                <a:cs typeface="Arial"/>
                <a:sym typeface="Arial"/>
              </a:rPr>
              <a:t>Science</a:t>
            </a:r>
            <a:r>
              <a:rPr b="0" i="0" lang="en-US" sz="1900" u="none" cap="none" strike="noStrike">
                <a:solidFill>
                  <a:srgbClr val="371A2D"/>
                </a:solidFill>
                <a:latin typeface="Arial"/>
                <a:ea typeface="Arial"/>
                <a:cs typeface="Arial"/>
                <a:sym typeface="Arial"/>
              </a:rPr>
              <a:t> Behind the Radiance</a:t>
            </a:r>
            <a:endParaRPr b="0" i="0" sz="1900" u="none" cap="none" strike="noStrike"/>
          </a:p>
        </p:txBody>
      </p:sp>
      <p:sp>
        <p:nvSpPr>
          <p:cNvPr id="183" name="Google Shape;183;p25"/>
          <p:cNvSpPr/>
          <p:nvPr/>
        </p:nvSpPr>
        <p:spPr>
          <a:xfrm>
            <a:off x="837724" y="2355890"/>
            <a:ext cx="11163657" cy="615910"/>
          </a:xfrm>
          <a:prstGeom prst="rect">
            <a:avLst/>
          </a:prstGeom>
          <a:noFill/>
          <a:ln>
            <a:noFill/>
          </a:ln>
        </p:spPr>
        <p:txBody>
          <a:bodyPr anchorCtr="0" anchor="t" bIns="0" lIns="0" spcFirstLastPara="1" rIns="0" wrap="square" tIns="0">
            <a:noAutofit/>
          </a:bodyPr>
          <a:lstStyle/>
          <a:p>
            <a:pPr indent="0" lvl="0" marL="0" marR="0" rtl="0" algn="l">
              <a:lnSpc>
                <a:spcPct val="125974"/>
              </a:lnSpc>
              <a:spcBef>
                <a:spcPts val="0"/>
              </a:spcBef>
              <a:spcAft>
                <a:spcPts val="0"/>
              </a:spcAft>
              <a:buClr>
                <a:srgbClr val="371A2D"/>
              </a:buClr>
              <a:buSzPts val="3850"/>
              <a:buFont typeface="Arial"/>
              <a:buNone/>
            </a:pPr>
            <a:r>
              <a:rPr b="0" i="0" lang="en-US" sz="3850" u="none" cap="none" strike="noStrike">
                <a:solidFill>
                  <a:srgbClr val="371A2D"/>
                </a:solidFill>
                <a:latin typeface="Arial"/>
                <a:ea typeface="Arial"/>
                <a:cs typeface="Arial"/>
                <a:sym typeface="Arial"/>
              </a:rPr>
              <a:t>Power Ingredients That Set Nimilicious Apart</a:t>
            </a:r>
            <a:endParaRPr b="0" i="0" sz="3850" u="none" cap="none" strike="noStrike"/>
          </a:p>
        </p:txBody>
      </p:sp>
      <p:sp>
        <p:nvSpPr>
          <p:cNvPr id="184" name="Google Shape;184;p25"/>
          <p:cNvSpPr/>
          <p:nvPr/>
        </p:nvSpPr>
        <p:spPr>
          <a:xfrm>
            <a:off x="837724" y="3285887"/>
            <a:ext cx="471249" cy="471249"/>
          </a:xfrm>
          <a:prstGeom prst="roundRect">
            <a:avLst>
              <a:gd fmla="val 18668"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5" name="Google Shape;185;p25"/>
          <p:cNvPicPr preferRelativeResize="0"/>
          <p:nvPr/>
        </p:nvPicPr>
        <p:blipFill rotWithShape="1">
          <a:blip r:embed="rId3">
            <a:alphaModFix/>
          </a:blip>
          <a:srcRect b="0" l="0" r="0" t="0"/>
          <a:stretch/>
        </p:blipFill>
        <p:spPr>
          <a:xfrm>
            <a:off x="925532" y="3336727"/>
            <a:ext cx="295632" cy="369570"/>
          </a:xfrm>
          <a:prstGeom prst="rect">
            <a:avLst/>
          </a:prstGeom>
          <a:noFill/>
          <a:ln>
            <a:noFill/>
          </a:ln>
        </p:spPr>
      </p:pic>
      <p:sp>
        <p:nvSpPr>
          <p:cNvPr id="186" name="Google Shape;186;p25"/>
          <p:cNvSpPr/>
          <p:nvPr/>
        </p:nvSpPr>
        <p:spPr>
          <a:xfrm>
            <a:off x="1518404" y="3357801"/>
            <a:ext cx="246411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432338"/>
              </a:buClr>
              <a:buSzPts val="1900"/>
              <a:buFont typeface="Arial"/>
              <a:buNone/>
            </a:pPr>
            <a:r>
              <a:rPr b="0" i="0" lang="en-US" sz="1900" u="none" cap="none" strike="noStrike">
                <a:solidFill>
                  <a:srgbClr val="432338"/>
                </a:solidFill>
                <a:latin typeface="Arial"/>
                <a:ea typeface="Arial"/>
                <a:cs typeface="Arial"/>
                <a:sym typeface="Arial"/>
              </a:rPr>
              <a:t>Hyaluronic Acid</a:t>
            </a:r>
            <a:endParaRPr b="0" i="0" sz="1900" u="none" cap="none" strike="noStrike"/>
          </a:p>
        </p:txBody>
      </p:sp>
      <p:sp>
        <p:nvSpPr>
          <p:cNvPr id="187" name="Google Shape;187;p25"/>
          <p:cNvSpPr/>
          <p:nvPr/>
        </p:nvSpPr>
        <p:spPr>
          <a:xfrm>
            <a:off x="1518404" y="3791426"/>
            <a:ext cx="5665827"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A hydration powerhouse, retaining immense moisture to instantly plump and smooth the skin, reducing the appearance of fine lines.</a:t>
            </a:r>
            <a:endParaRPr b="0" i="0" sz="1600" u="none" cap="none" strike="noStrike"/>
          </a:p>
        </p:txBody>
      </p:sp>
      <p:sp>
        <p:nvSpPr>
          <p:cNvPr id="188" name="Google Shape;188;p25"/>
          <p:cNvSpPr/>
          <p:nvPr/>
        </p:nvSpPr>
        <p:spPr>
          <a:xfrm>
            <a:off x="7446050" y="3285887"/>
            <a:ext cx="471249" cy="471249"/>
          </a:xfrm>
          <a:prstGeom prst="roundRect">
            <a:avLst>
              <a:gd fmla="val 18668"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89" name="Google Shape;189;p25"/>
          <p:cNvPicPr preferRelativeResize="0"/>
          <p:nvPr/>
        </p:nvPicPr>
        <p:blipFill rotWithShape="1">
          <a:blip r:embed="rId4">
            <a:alphaModFix/>
          </a:blip>
          <a:srcRect b="0" l="0" r="0" t="0"/>
          <a:stretch/>
        </p:blipFill>
        <p:spPr>
          <a:xfrm>
            <a:off x="7533858" y="3336727"/>
            <a:ext cx="295632" cy="369570"/>
          </a:xfrm>
          <a:prstGeom prst="rect">
            <a:avLst/>
          </a:prstGeom>
          <a:noFill/>
          <a:ln>
            <a:noFill/>
          </a:ln>
        </p:spPr>
      </p:pic>
      <p:sp>
        <p:nvSpPr>
          <p:cNvPr id="190" name="Google Shape;190;p25"/>
          <p:cNvSpPr/>
          <p:nvPr/>
        </p:nvSpPr>
        <p:spPr>
          <a:xfrm>
            <a:off x="8126730" y="3357801"/>
            <a:ext cx="2693551"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432338"/>
              </a:buClr>
              <a:buSzPts val="1900"/>
              <a:buFont typeface="Arial"/>
              <a:buNone/>
            </a:pPr>
            <a:r>
              <a:rPr b="0" i="0" lang="en-US" sz="1900" u="none" cap="none" strike="noStrike">
                <a:solidFill>
                  <a:srgbClr val="432338"/>
                </a:solidFill>
                <a:latin typeface="Arial"/>
                <a:ea typeface="Arial"/>
                <a:cs typeface="Arial"/>
                <a:sym typeface="Arial"/>
              </a:rPr>
              <a:t>Fermented Botanicals</a:t>
            </a:r>
            <a:endParaRPr b="0" i="0" sz="1900" u="none" cap="none" strike="noStrike"/>
          </a:p>
        </p:txBody>
      </p:sp>
      <p:sp>
        <p:nvSpPr>
          <p:cNvPr id="191" name="Google Shape;191;p25"/>
          <p:cNvSpPr/>
          <p:nvPr/>
        </p:nvSpPr>
        <p:spPr>
          <a:xfrm>
            <a:off x="8126730" y="3791426"/>
            <a:ext cx="5665946" cy="1005126"/>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Enhanced nutrient absorption and skin vitality through unique fermentation processes that break down ingredients for deeper efficacy.</a:t>
            </a:r>
            <a:endParaRPr b="0" i="0" sz="1600" u="none" cap="none" strike="noStrike"/>
          </a:p>
        </p:txBody>
      </p:sp>
      <p:sp>
        <p:nvSpPr>
          <p:cNvPr id="192" name="Google Shape;192;p25"/>
          <p:cNvSpPr/>
          <p:nvPr/>
        </p:nvSpPr>
        <p:spPr>
          <a:xfrm>
            <a:off x="837724" y="5215414"/>
            <a:ext cx="471249" cy="471249"/>
          </a:xfrm>
          <a:prstGeom prst="roundRect">
            <a:avLst>
              <a:gd fmla="val 18668"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3" name="Google Shape;193;p25"/>
          <p:cNvPicPr preferRelativeResize="0"/>
          <p:nvPr/>
        </p:nvPicPr>
        <p:blipFill rotWithShape="1">
          <a:blip r:embed="rId5">
            <a:alphaModFix/>
          </a:blip>
          <a:srcRect b="0" l="0" r="0" t="0"/>
          <a:stretch/>
        </p:blipFill>
        <p:spPr>
          <a:xfrm>
            <a:off x="925532" y="5266253"/>
            <a:ext cx="295632" cy="369570"/>
          </a:xfrm>
          <a:prstGeom prst="rect">
            <a:avLst/>
          </a:prstGeom>
          <a:noFill/>
          <a:ln>
            <a:noFill/>
          </a:ln>
        </p:spPr>
      </p:pic>
      <p:sp>
        <p:nvSpPr>
          <p:cNvPr id="194" name="Google Shape;194;p25"/>
          <p:cNvSpPr/>
          <p:nvPr/>
        </p:nvSpPr>
        <p:spPr>
          <a:xfrm>
            <a:off x="1518404" y="5287328"/>
            <a:ext cx="3171468"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432338"/>
              </a:buClr>
              <a:buSzPts val="1900"/>
              <a:buFont typeface="Arial"/>
              <a:buNone/>
            </a:pPr>
            <a:r>
              <a:rPr b="0" i="0" lang="en-US" sz="1900" u="none" cap="none" strike="noStrike">
                <a:solidFill>
                  <a:srgbClr val="432338"/>
                </a:solidFill>
                <a:latin typeface="Arial"/>
                <a:ea typeface="Arial"/>
                <a:cs typeface="Arial"/>
                <a:sym typeface="Arial"/>
              </a:rPr>
              <a:t>Antioxidant-Rich Extracts</a:t>
            </a:r>
            <a:endParaRPr b="0" i="0" sz="1900" u="none" cap="none" strike="noStrike"/>
          </a:p>
        </p:txBody>
      </p:sp>
      <p:sp>
        <p:nvSpPr>
          <p:cNvPr id="195" name="Google Shape;195;p25"/>
          <p:cNvSpPr/>
          <p:nvPr/>
        </p:nvSpPr>
        <p:spPr>
          <a:xfrm>
            <a:off x="1518404" y="5720953"/>
            <a:ext cx="5665827"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Featuring fig and ginseng berry, these extracts provide potent anti-aging benefits, protecting skin from environmental damage.</a:t>
            </a:r>
            <a:endParaRPr b="0" i="0" sz="1600" u="none" cap="none" strike="noStrike"/>
          </a:p>
        </p:txBody>
      </p:sp>
      <p:sp>
        <p:nvSpPr>
          <p:cNvPr id="196" name="Google Shape;196;p25"/>
          <p:cNvSpPr/>
          <p:nvPr/>
        </p:nvSpPr>
        <p:spPr>
          <a:xfrm>
            <a:off x="7446050" y="5215414"/>
            <a:ext cx="471249" cy="471249"/>
          </a:xfrm>
          <a:prstGeom prst="roundRect">
            <a:avLst>
              <a:gd fmla="val 18668" name="adj"/>
            </a:avLst>
          </a:prstGeom>
          <a:solidFill>
            <a:srgbClr val="F9D2EB"/>
          </a:solidFill>
          <a:ln cap="flat" cmpd="sng" w="9525">
            <a:solidFill>
              <a:srgbClr val="DFB8D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97" name="Google Shape;197;p25"/>
          <p:cNvPicPr preferRelativeResize="0"/>
          <p:nvPr/>
        </p:nvPicPr>
        <p:blipFill rotWithShape="1">
          <a:blip r:embed="rId6">
            <a:alphaModFix/>
          </a:blip>
          <a:srcRect b="0" l="0" r="0" t="0"/>
          <a:stretch/>
        </p:blipFill>
        <p:spPr>
          <a:xfrm>
            <a:off x="7533858" y="5266253"/>
            <a:ext cx="295632" cy="369570"/>
          </a:xfrm>
          <a:prstGeom prst="rect">
            <a:avLst/>
          </a:prstGeom>
          <a:noFill/>
          <a:ln>
            <a:noFill/>
          </a:ln>
        </p:spPr>
      </p:pic>
      <p:sp>
        <p:nvSpPr>
          <p:cNvPr id="198" name="Google Shape;198;p25"/>
          <p:cNvSpPr/>
          <p:nvPr/>
        </p:nvSpPr>
        <p:spPr>
          <a:xfrm>
            <a:off x="8126730" y="5287328"/>
            <a:ext cx="2531507" cy="308015"/>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432338"/>
              </a:buClr>
              <a:buSzPts val="1900"/>
              <a:buFont typeface="Arial"/>
              <a:buNone/>
            </a:pPr>
            <a:r>
              <a:rPr b="0" i="0" lang="en-US" sz="1900" u="none" cap="none" strike="noStrike">
                <a:solidFill>
                  <a:srgbClr val="432338"/>
                </a:solidFill>
                <a:latin typeface="Arial"/>
                <a:ea typeface="Arial"/>
                <a:cs typeface="Arial"/>
                <a:sym typeface="Arial"/>
              </a:rPr>
              <a:t>Gentle Formulations</a:t>
            </a:r>
            <a:endParaRPr b="0" i="0" sz="1900" u="none" cap="none" strike="noStrike"/>
          </a:p>
        </p:txBody>
      </p:sp>
      <p:sp>
        <p:nvSpPr>
          <p:cNvPr id="199" name="Google Shape;199;p25"/>
          <p:cNvSpPr/>
          <p:nvPr/>
        </p:nvSpPr>
        <p:spPr>
          <a:xfrm>
            <a:off x="8126730" y="5720953"/>
            <a:ext cx="5665946" cy="67008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432338"/>
              </a:buClr>
              <a:buSzPts val="1600"/>
              <a:buFont typeface="Source Sans 3"/>
              <a:buNone/>
            </a:pPr>
            <a:r>
              <a:rPr b="0" i="0" lang="en-US" sz="1600" u="none" cap="none" strike="noStrike">
                <a:solidFill>
                  <a:srgbClr val="432338"/>
                </a:solidFill>
                <a:latin typeface="Source Sans 3"/>
                <a:ea typeface="Source Sans 3"/>
                <a:cs typeface="Source Sans 3"/>
                <a:sym typeface="Source Sans 3"/>
              </a:rPr>
              <a:t>Crafted with utmost care, our non-irritating formulations are perfectly suitable for even the most sensitive skin types.</a:t>
            </a:r>
            <a:endParaRPr b="0" i="0" sz="160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descr="preencoded.png" id="205" name="Google Shape;205;p26"/>
          <p:cNvPicPr preferRelativeResize="0"/>
          <p:nvPr/>
        </p:nvPicPr>
        <p:blipFill rotWithShape="1">
          <a:blip r:embed="rId3">
            <a:alphaModFix/>
          </a:blip>
          <a:srcRect b="0" l="0" r="0" t="0"/>
          <a:stretch/>
        </p:blipFill>
        <p:spPr>
          <a:xfrm>
            <a:off x="1723787" y="1626156"/>
            <a:ext cx="11182707" cy="4977170"/>
          </a:xfrm>
          <a:prstGeom prst="rect">
            <a:avLst/>
          </a:prstGeom>
          <a:noFill/>
          <a:ln>
            <a:noFill/>
          </a:ln>
        </p:spPr>
      </p:pic>
      <p:sp>
        <p:nvSpPr>
          <p:cNvPr id="206" name="Google Shape;206;p26"/>
          <p:cNvSpPr/>
          <p:nvPr/>
        </p:nvSpPr>
        <p:spPr>
          <a:xfrm>
            <a:off x="1997261" y="2058294"/>
            <a:ext cx="2681611" cy="342691"/>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Bean Cream</a:t>
            </a:r>
            <a:endParaRPr b="0" i="0" sz="1250" u="none" cap="none" strike="noStrike"/>
          </a:p>
        </p:txBody>
      </p:sp>
      <p:sp>
        <p:nvSpPr>
          <p:cNvPr id="207" name="Google Shape;207;p26"/>
          <p:cNvSpPr/>
          <p:nvPr/>
        </p:nvSpPr>
        <p:spPr>
          <a:xfrm>
            <a:off x="3577727" y="5828094"/>
            <a:ext cx="2681611" cy="342690"/>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Fig Face Mask</a:t>
            </a:r>
            <a:endParaRPr b="0" i="0" sz="1250" u="none" cap="none" strike="noStrike"/>
          </a:p>
        </p:txBody>
      </p:sp>
      <p:sp>
        <p:nvSpPr>
          <p:cNvPr id="208" name="Google Shape;208;p26"/>
          <p:cNvSpPr/>
          <p:nvPr/>
        </p:nvSpPr>
        <p:spPr>
          <a:xfrm>
            <a:off x="5184102" y="2058294"/>
            <a:ext cx="2681610" cy="342691"/>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Hyaluronic Acid</a:t>
            </a:r>
            <a:endParaRPr b="0" i="0" sz="1250" u="none" cap="none" strike="noStrike"/>
          </a:p>
        </p:txBody>
      </p:sp>
      <p:sp>
        <p:nvSpPr>
          <p:cNvPr id="209" name="Google Shape;209;p26"/>
          <p:cNvSpPr/>
          <p:nvPr/>
        </p:nvSpPr>
        <p:spPr>
          <a:xfrm>
            <a:off x="6764568" y="5643895"/>
            <a:ext cx="2681611" cy="685381"/>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Fermented Botanicals</a:t>
            </a:r>
            <a:endParaRPr b="0" i="0" sz="1250" u="none" cap="none" strike="noStrike"/>
          </a:p>
        </p:txBody>
      </p:sp>
      <p:sp>
        <p:nvSpPr>
          <p:cNvPr id="210" name="Google Shape;210;p26"/>
          <p:cNvSpPr/>
          <p:nvPr/>
        </p:nvSpPr>
        <p:spPr>
          <a:xfrm>
            <a:off x="8370944" y="1887050"/>
            <a:ext cx="2681609" cy="685381"/>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Antioxidant Extracts</a:t>
            </a:r>
            <a:endParaRPr b="0" i="0" sz="1250" u="none" cap="none" strike="noStrike"/>
          </a:p>
        </p:txBody>
      </p:sp>
      <p:sp>
        <p:nvSpPr>
          <p:cNvPr id="211" name="Google Shape;211;p26"/>
          <p:cNvSpPr/>
          <p:nvPr/>
        </p:nvSpPr>
        <p:spPr>
          <a:xfrm>
            <a:off x="9951409" y="5630940"/>
            <a:ext cx="2681610" cy="685381"/>
          </a:xfrm>
          <a:prstGeom prst="rect">
            <a:avLst/>
          </a:prstGeom>
          <a:noFill/>
          <a:ln>
            <a:noFill/>
          </a:ln>
        </p:spPr>
        <p:txBody>
          <a:bodyPr anchorCtr="0" anchor="t" bIns="0" lIns="0" spcFirstLastPara="1" rIns="0" wrap="square" tIns="0">
            <a:noAutofit/>
          </a:bodyPr>
          <a:lstStyle/>
          <a:p>
            <a:pPr indent="0" lvl="0" marL="0" marR="0" rtl="0" algn="ctr">
              <a:lnSpc>
                <a:spcPct val="124000"/>
              </a:lnSpc>
              <a:spcBef>
                <a:spcPts val="0"/>
              </a:spcBef>
              <a:spcAft>
                <a:spcPts val="0"/>
              </a:spcAft>
              <a:buClr>
                <a:srgbClr val="432338"/>
              </a:buClr>
              <a:buSzPts val="1250"/>
              <a:buFont typeface="Arial"/>
              <a:buNone/>
            </a:pPr>
            <a:r>
              <a:rPr b="0" i="0" lang="en-US" sz="1250" u="none" cap="none" strike="noStrike">
                <a:solidFill>
                  <a:srgbClr val="432338"/>
                </a:solidFill>
                <a:latin typeface="Arial"/>
                <a:ea typeface="Arial"/>
                <a:cs typeface="Arial"/>
                <a:sym typeface="Arial"/>
              </a:rPr>
              <a:t>Gentle Formulations</a:t>
            </a:r>
            <a:endParaRPr b="0" i="0" sz="12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